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35CA4-060C-4AD5-97AD-CA1B902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9F4C42-77BB-4103-8E51-18D3703D3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2AD1B-27D2-4FB4-B5EC-D337B38A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29EA6-6B0C-4211-A5D3-D7090110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951EDF-40E2-4EC2-8E40-BAFC7A72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42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95583-7C9D-4F20-85A9-30703373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FC5F06-2D59-447C-BA59-5448F0611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4FFE8-3CC3-4B6A-B127-C1D1A099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D7E9D-3B64-4064-A70B-E97E1DB1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AC757F-E44F-4F10-8FC0-CA02A874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5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EF3FD8-4956-468A-9443-E9EF5F466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A30943-27BF-4257-B23C-5E5227E66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1DF367-E8D2-42C7-9586-C56875B2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CC600-93D5-46A0-8833-8EC8A4BF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34720A-0BA8-4EE3-B0A2-822CEE83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48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A481583-209A-4BEF-B82C-E85EEDDE91B4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2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5E7E3-103D-4B39-AE4F-16F530F7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72AA2E-A16F-4DB6-9F78-FF5D7C54B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EAF0D2-3552-408D-A326-E0C74E48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8A85AD-02F6-4C0A-A69E-0BE8267C2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F687A-B351-4566-9A14-EB973A00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2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BFA07-7ED5-4C04-93C8-F541044B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46EB8-A1C3-4701-8670-A0153DC19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DB295-AF06-4200-96F6-0B3C3AC69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14A38-E2D9-4D20-BD03-F20E32261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9C547-E36D-4FB4-9090-2EAE6739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3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88007-085F-49B9-B674-07759363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F9EF5-09DB-4148-A9D8-6CB655318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8331AA-CBA1-4F79-A733-C7EC66B39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0707EA-F3CF-4403-A0C8-32A7F053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CCD8F1-AF50-4484-A3CF-483CB07C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B9B9CF-BE14-405F-9131-E9F33C59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3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D4E52-1A54-4936-A8DB-A03A74E3E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694580-978C-411E-A06B-F2009F913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B2EA70-F424-4B09-B84F-F4913381D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806CE-9D8B-4C23-8ED4-75FD355C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1FA87E-05CC-4571-BCE5-3FE95E710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2B5BCD-3032-4C93-ADDD-C2146534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14A1B4-C55C-41D7-8A0B-02AC5D0F3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7AEA88-8D9F-4064-BA40-7A5623CD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9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D0AE0-528C-4C56-BFAB-86D77B68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80D81A-22D5-4AC5-911F-9A0AA72C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7C233A-4925-48E0-B943-77576DE9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2A1E20-4BDA-4E86-8E26-8128C899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37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2B12D3-D1C4-4762-A79F-152D5402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949F91-4572-4184-A131-5B0206FF3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F6A556-CE63-40CA-840A-A271715F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06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2CDC3-EEAB-4B7A-A262-DEA96E0F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CC45BE-E97E-4364-A2B2-60C4DC028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B1379-AF78-4AEF-A8DD-DBE26F892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0926AF-989B-499B-B19E-3D34F34A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70792F-8BF7-48F6-B884-5BDDBB2A9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9BAF2C-DBD0-45A9-ABB8-7E6FEBE5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168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41E1F-ED4D-46E0-9357-66832E709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E2902-27DE-4F05-A07C-6A27AB3AA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FA8469-3C69-4B52-9EDA-A18DCEA58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30AAC3-B659-434E-A9D7-58400E64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86F679-9985-4F12-896D-C9C865AD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1A7B4B-BD67-4F37-AED4-DC85E434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18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8F5DB4-9B5B-4791-939B-D701737D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B50-35E4-4C64-8A84-EA1A76BB8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72A1D-18DA-4973-8E18-04FCD96DC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4217B-CBEA-471E-9E53-A3E036557DF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52B-9BB4-42DD-AFDB-2153CA8AD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E1526-B840-49C9-8CF9-FDF8E5B64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B978A-B9A1-49F7-A9DB-0741EBCA8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2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r/develop/java/augmented-image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914182" y="1616885"/>
            <a:ext cx="4232669" cy="3443684"/>
            <a:chOff x="220267" y="290912"/>
            <a:chExt cx="11691143" cy="6309913"/>
          </a:xfrm>
        </p:grpSpPr>
        <p:sp>
          <p:nvSpPr>
            <p:cNvPr id="12" name="자유형 11"/>
            <p:cNvSpPr/>
            <p:nvPr/>
          </p:nvSpPr>
          <p:spPr>
            <a:xfrm>
              <a:off x="220267" y="290912"/>
              <a:ext cx="11691143" cy="6300388"/>
            </a:xfrm>
            <a:custGeom>
              <a:avLst/>
              <a:gdLst>
                <a:gd name="connsiteX0" fmla="*/ 133349 w 11691143"/>
                <a:gd name="connsiteY0" fmla="*/ 0 h 6296025"/>
                <a:gd name="connsiteX1" fmla="*/ 8357825 w 11691143"/>
                <a:gd name="connsiteY1" fmla="*/ 0 h 6296025"/>
                <a:gd name="connsiteX2" fmla="*/ 8462697 w 11691143"/>
                <a:gd name="connsiteY2" fmla="*/ 176892 h 6296025"/>
                <a:gd name="connsiteX3" fmla="*/ 9859774 w 11691143"/>
                <a:gd name="connsiteY3" fmla="*/ 176892 h 6296025"/>
                <a:gd name="connsiteX4" fmla="*/ 9964646 w 11691143"/>
                <a:gd name="connsiteY4" fmla="*/ 0 h 6296025"/>
                <a:gd name="connsiteX5" fmla="*/ 11187899 w 11691143"/>
                <a:gd name="connsiteY5" fmla="*/ 0 h 6296025"/>
                <a:gd name="connsiteX6" fmla="*/ 11691143 w 11691143"/>
                <a:gd name="connsiteY6" fmla="*/ 503244 h 6296025"/>
                <a:gd name="connsiteX7" fmla="*/ 11691143 w 11691143"/>
                <a:gd name="connsiteY7" fmla="*/ 1549468 h 6296025"/>
                <a:gd name="connsiteX8" fmla="*/ 11573034 w 11691143"/>
                <a:gd name="connsiteY8" fmla="*/ 1678544 h 6296025"/>
                <a:gd name="connsiteX9" fmla="*/ 11573034 w 11691143"/>
                <a:gd name="connsiteY9" fmla="*/ 6156958 h 6296025"/>
                <a:gd name="connsiteX10" fmla="*/ 11578265 w 11691143"/>
                <a:gd name="connsiteY10" fmla="*/ 6162675 h 6296025"/>
                <a:gd name="connsiteX11" fmla="*/ 8968499 w 11691143"/>
                <a:gd name="connsiteY11" fmla="*/ 6162675 h 6296025"/>
                <a:gd name="connsiteX12" fmla="*/ 8889441 w 11691143"/>
                <a:gd name="connsiteY12" fmla="*/ 6296025 h 6296025"/>
                <a:gd name="connsiteX13" fmla="*/ 2298344 w 11691143"/>
                <a:gd name="connsiteY13" fmla="*/ 6296025 h 6296025"/>
                <a:gd name="connsiteX14" fmla="*/ 2219286 w 11691143"/>
                <a:gd name="connsiteY14" fmla="*/ 6162675 h 6296025"/>
                <a:gd name="connsiteX15" fmla="*/ 551257 w 11691143"/>
                <a:gd name="connsiteY15" fmla="*/ 6162675 h 6296025"/>
                <a:gd name="connsiteX16" fmla="*/ 133349 w 11691143"/>
                <a:gd name="connsiteY16" fmla="*/ 5744767 h 6296025"/>
                <a:gd name="connsiteX17" fmla="*/ 133349 w 11691143"/>
                <a:gd name="connsiteY17" fmla="*/ 2701649 h 6296025"/>
                <a:gd name="connsiteX18" fmla="*/ 0 w 11691143"/>
                <a:gd name="connsiteY18" fmla="*/ 2622592 h 6296025"/>
                <a:gd name="connsiteX19" fmla="*/ 0 w 11691143"/>
                <a:gd name="connsiteY19" fmla="*/ 1225515 h 6296025"/>
                <a:gd name="connsiteX20" fmla="*/ 133349 w 11691143"/>
                <a:gd name="connsiteY20" fmla="*/ 1146457 h 6296025"/>
                <a:gd name="connsiteX0" fmla="*/ 133349 w 11691143"/>
                <a:gd name="connsiteY0" fmla="*/ 0 h 6296025"/>
                <a:gd name="connsiteX1" fmla="*/ 8357825 w 11691143"/>
                <a:gd name="connsiteY1" fmla="*/ 0 h 6296025"/>
                <a:gd name="connsiteX2" fmla="*/ 8462697 w 11691143"/>
                <a:gd name="connsiteY2" fmla="*/ 176892 h 6296025"/>
                <a:gd name="connsiteX3" fmla="*/ 9859774 w 11691143"/>
                <a:gd name="connsiteY3" fmla="*/ 176892 h 6296025"/>
                <a:gd name="connsiteX4" fmla="*/ 9964646 w 11691143"/>
                <a:gd name="connsiteY4" fmla="*/ 0 h 6296025"/>
                <a:gd name="connsiteX5" fmla="*/ 10661714 w 11691143"/>
                <a:gd name="connsiteY5" fmla="*/ 0 h 6296025"/>
                <a:gd name="connsiteX6" fmla="*/ 11691143 w 11691143"/>
                <a:gd name="connsiteY6" fmla="*/ 503244 h 6296025"/>
                <a:gd name="connsiteX7" fmla="*/ 11691143 w 11691143"/>
                <a:gd name="connsiteY7" fmla="*/ 1549468 h 6296025"/>
                <a:gd name="connsiteX8" fmla="*/ 11573034 w 11691143"/>
                <a:gd name="connsiteY8" fmla="*/ 1678544 h 6296025"/>
                <a:gd name="connsiteX9" fmla="*/ 11573034 w 11691143"/>
                <a:gd name="connsiteY9" fmla="*/ 6156958 h 6296025"/>
                <a:gd name="connsiteX10" fmla="*/ 11578265 w 11691143"/>
                <a:gd name="connsiteY10" fmla="*/ 6162675 h 6296025"/>
                <a:gd name="connsiteX11" fmla="*/ 8968499 w 11691143"/>
                <a:gd name="connsiteY11" fmla="*/ 6162675 h 6296025"/>
                <a:gd name="connsiteX12" fmla="*/ 8889441 w 11691143"/>
                <a:gd name="connsiteY12" fmla="*/ 6296025 h 6296025"/>
                <a:gd name="connsiteX13" fmla="*/ 2298344 w 11691143"/>
                <a:gd name="connsiteY13" fmla="*/ 6296025 h 6296025"/>
                <a:gd name="connsiteX14" fmla="*/ 2219286 w 11691143"/>
                <a:gd name="connsiteY14" fmla="*/ 6162675 h 6296025"/>
                <a:gd name="connsiteX15" fmla="*/ 551257 w 11691143"/>
                <a:gd name="connsiteY15" fmla="*/ 6162675 h 6296025"/>
                <a:gd name="connsiteX16" fmla="*/ 133349 w 11691143"/>
                <a:gd name="connsiteY16" fmla="*/ 5744767 h 6296025"/>
                <a:gd name="connsiteX17" fmla="*/ 133349 w 11691143"/>
                <a:gd name="connsiteY17" fmla="*/ 2701649 h 6296025"/>
                <a:gd name="connsiteX18" fmla="*/ 0 w 11691143"/>
                <a:gd name="connsiteY18" fmla="*/ 2622592 h 6296025"/>
                <a:gd name="connsiteX19" fmla="*/ 0 w 11691143"/>
                <a:gd name="connsiteY19" fmla="*/ 1225515 h 6296025"/>
                <a:gd name="connsiteX20" fmla="*/ 133349 w 11691143"/>
                <a:gd name="connsiteY20" fmla="*/ 1146457 h 6296025"/>
                <a:gd name="connsiteX21" fmla="*/ 133349 w 11691143"/>
                <a:gd name="connsiteY21" fmla="*/ 0 h 6296025"/>
                <a:gd name="connsiteX0" fmla="*/ 133349 w 11691143"/>
                <a:gd name="connsiteY0" fmla="*/ 0 h 6296025"/>
                <a:gd name="connsiteX1" fmla="*/ 8357825 w 11691143"/>
                <a:gd name="connsiteY1" fmla="*/ 0 h 6296025"/>
                <a:gd name="connsiteX2" fmla="*/ 8462697 w 11691143"/>
                <a:gd name="connsiteY2" fmla="*/ 176892 h 6296025"/>
                <a:gd name="connsiteX3" fmla="*/ 9859774 w 11691143"/>
                <a:gd name="connsiteY3" fmla="*/ 176892 h 6296025"/>
                <a:gd name="connsiteX4" fmla="*/ 9964646 w 11691143"/>
                <a:gd name="connsiteY4" fmla="*/ 0 h 6296025"/>
                <a:gd name="connsiteX5" fmla="*/ 10661714 w 11691143"/>
                <a:gd name="connsiteY5" fmla="*/ 0 h 6296025"/>
                <a:gd name="connsiteX6" fmla="*/ 11691143 w 11691143"/>
                <a:gd name="connsiteY6" fmla="*/ 735947 h 6296025"/>
                <a:gd name="connsiteX7" fmla="*/ 11691143 w 11691143"/>
                <a:gd name="connsiteY7" fmla="*/ 1549468 h 6296025"/>
                <a:gd name="connsiteX8" fmla="*/ 11573034 w 11691143"/>
                <a:gd name="connsiteY8" fmla="*/ 1678544 h 6296025"/>
                <a:gd name="connsiteX9" fmla="*/ 11573034 w 11691143"/>
                <a:gd name="connsiteY9" fmla="*/ 6156958 h 6296025"/>
                <a:gd name="connsiteX10" fmla="*/ 11578265 w 11691143"/>
                <a:gd name="connsiteY10" fmla="*/ 6162675 h 6296025"/>
                <a:gd name="connsiteX11" fmla="*/ 8968499 w 11691143"/>
                <a:gd name="connsiteY11" fmla="*/ 6162675 h 6296025"/>
                <a:gd name="connsiteX12" fmla="*/ 8889441 w 11691143"/>
                <a:gd name="connsiteY12" fmla="*/ 6296025 h 6296025"/>
                <a:gd name="connsiteX13" fmla="*/ 2298344 w 11691143"/>
                <a:gd name="connsiteY13" fmla="*/ 6296025 h 6296025"/>
                <a:gd name="connsiteX14" fmla="*/ 2219286 w 11691143"/>
                <a:gd name="connsiteY14" fmla="*/ 6162675 h 6296025"/>
                <a:gd name="connsiteX15" fmla="*/ 551257 w 11691143"/>
                <a:gd name="connsiteY15" fmla="*/ 6162675 h 6296025"/>
                <a:gd name="connsiteX16" fmla="*/ 133349 w 11691143"/>
                <a:gd name="connsiteY16" fmla="*/ 5744767 h 6296025"/>
                <a:gd name="connsiteX17" fmla="*/ 133349 w 11691143"/>
                <a:gd name="connsiteY17" fmla="*/ 2701649 h 6296025"/>
                <a:gd name="connsiteX18" fmla="*/ 0 w 11691143"/>
                <a:gd name="connsiteY18" fmla="*/ 2622592 h 6296025"/>
                <a:gd name="connsiteX19" fmla="*/ 0 w 11691143"/>
                <a:gd name="connsiteY19" fmla="*/ 1225515 h 6296025"/>
                <a:gd name="connsiteX20" fmla="*/ 133349 w 11691143"/>
                <a:gd name="connsiteY20" fmla="*/ 1146457 h 6296025"/>
                <a:gd name="connsiteX21" fmla="*/ 133349 w 11691143"/>
                <a:gd name="connsiteY21" fmla="*/ 0 h 6296025"/>
                <a:gd name="connsiteX0" fmla="*/ 133349 w 11691143"/>
                <a:gd name="connsiteY0" fmla="*/ 0 h 6296025"/>
                <a:gd name="connsiteX1" fmla="*/ 8357825 w 11691143"/>
                <a:gd name="connsiteY1" fmla="*/ 0 h 6296025"/>
                <a:gd name="connsiteX2" fmla="*/ 8462697 w 11691143"/>
                <a:gd name="connsiteY2" fmla="*/ 176892 h 6296025"/>
                <a:gd name="connsiteX3" fmla="*/ 9859774 w 11691143"/>
                <a:gd name="connsiteY3" fmla="*/ 176892 h 6296025"/>
                <a:gd name="connsiteX4" fmla="*/ 9964646 w 11691143"/>
                <a:gd name="connsiteY4" fmla="*/ 0 h 6296025"/>
                <a:gd name="connsiteX5" fmla="*/ 9971096 w 11691143"/>
                <a:gd name="connsiteY5" fmla="*/ 0 h 6296025"/>
                <a:gd name="connsiteX6" fmla="*/ 11691143 w 11691143"/>
                <a:gd name="connsiteY6" fmla="*/ 735947 h 6296025"/>
                <a:gd name="connsiteX7" fmla="*/ 11691143 w 11691143"/>
                <a:gd name="connsiteY7" fmla="*/ 1549468 h 6296025"/>
                <a:gd name="connsiteX8" fmla="*/ 11573034 w 11691143"/>
                <a:gd name="connsiteY8" fmla="*/ 1678544 h 6296025"/>
                <a:gd name="connsiteX9" fmla="*/ 11573034 w 11691143"/>
                <a:gd name="connsiteY9" fmla="*/ 6156958 h 6296025"/>
                <a:gd name="connsiteX10" fmla="*/ 11578265 w 11691143"/>
                <a:gd name="connsiteY10" fmla="*/ 6162675 h 6296025"/>
                <a:gd name="connsiteX11" fmla="*/ 8968499 w 11691143"/>
                <a:gd name="connsiteY11" fmla="*/ 6162675 h 6296025"/>
                <a:gd name="connsiteX12" fmla="*/ 8889441 w 11691143"/>
                <a:gd name="connsiteY12" fmla="*/ 6296025 h 6296025"/>
                <a:gd name="connsiteX13" fmla="*/ 2298344 w 11691143"/>
                <a:gd name="connsiteY13" fmla="*/ 6296025 h 6296025"/>
                <a:gd name="connsiteX14" fmla="*/ 2219286 w 11691143"/>
                <a:gd name="connsiteY14" fmla="*/ 6162675 h 6296025"/>
                <a:gd name="connsiteX15" fmla="*/ 551257 w 11691143"/>
                <a:gd name="connsiteY15" fmla="*/ 6162675 h 6296025"/>
                <a:gd name="connsiteX16" fmla="*/ 133349 w 11691143"/>
                <a:gd name="connsiteY16" fmla="*/ 5744767 h 6296025"/>
                <a:gd name="connsiteX17" fmla="*/ 133349 w 11691143"/>
                <a:gd name="connsiteY17" fmla="*/ 2701649 h 6296025"/>
                <a:gd name="connsiteX18" fmla="*/ 0 w 11691143"/>
                <a:gd name="connsiteY18" fmla="*/ 2622592 h 6296025"/>
                <a:gd name="connsiteX19" fmla="*/ 0 w 11691143"/>
                <a:gd name="connsiteY19" fmla="*/ 1225515 h 6296025"/>
                <a:gd name="connsiteX20" fmla="*/ 133349 w 11691143"/>
                <a:gd name="connsiteY20" fmla="*/ 1146457 h 6296025"/>
                <a:gd name="connsiteX21" fmla="*/ 133349 w 11691143"/>
                <a:gd name="connsiteY21" fmla="*/ 0 h 6296025"/>
                <a:gd name="connsiteX0" fmla="*/ 133349 w 11691143"/>
                <a:gd name="connsiteY0" fmla="*/ 0 h 6296025"/>
                <a:gd name="connsiteX1" fmla="*/ 8357825 w 11691143"/>
                <a:gd name="connsiteY1" fmla="*/ 0 h 6296025"/>
                <a:gd name="connsiteX2" fmla="*/ 8462697 w 11691143"/>
                <a:gd name="connsiteY2" fmla="*/ 176892 h 6296025"/>
                <a:gd name="connsiteX3" fmla="*/ 9859774 w 11691143"/>
                <a:gd name="connsiteY3" fmla="*/ 176892 h 6296025"/>
                <a:gd name="connsiteX4" fmla="*/ 9964646 w 11691143"/>
                <a:gd name="connsiteY4" fmla="*/ 0 h 6296025"/>
                <a:gd name="connsiteX5" fmla="*/ 9971096 w 11691143"/>
                <a:gd name="connsiteY5" fmla="*/ 0 h 6296025"/>
                <a:gd name="connsiteX6" fmla="*/ 11691143 w 11691143"/>
                <a:gd name="connsiteY6" fmla="*/ 989012 h 6296025"/>
                <a:gd name="connsiteX7" fmla="*/ 11691143 w 11691143"/>
                <a:gd name="connsiteY7" fmla="*/ 1549468 h 6296025"/>
                <a:gd name="connsiteX8" fmla="*/ 11573034 w 11691143"/>
                <a:gd name="connsiteY8" fmla="*/ 1678544 h 6296025"/>
                <a:gd name="connsiteX9" fmla="*/ 11573034 w 11691143"/>
                <a:gd name="connsiteY9" fmla="*/ 6156958 h 6296025"/>
                <a:gd name="connsiteX10" fmla="*/ 11578265 w 11691143"/>
                <a:gd name="connsiteY10" fmla="*/ 6162675 h 6296025"/>
                <a:gd name="connsiteX11" fmla="*/ 8968499 w 11691143"/>
                <a:gd name="connsiteY11" fmla="*/ 6162675 h 6296025"/>
                <a:gd name="connsiteX12" fmla="*/ 8889441 w 11691143"/>
                <a:gd name="connsiteY12" fmla="*/ 6296025 h 6296025"/>
                <a:gd name="connsiteX13" fmla="*/ 2298344 w 11691143"/>
                <a:gd name="connsiteY13" fmla="*/ 6296025 h 6296025"/>
                <a:gd name="connsiteX14" fmla="*/ 2219286 w 11691143"/>
                <a:gd name="connsiteY14" fmla="*/ 6162675 h 6296025"/>
                <a:gd name="connsiteX15" fmla="*/ 551257 w 11691143"/>
                <a:gd name="connsiteY15" fmla="*/ 6162675 h 6296025"/>
                <a:gd name="connsiteX16" fmla="*/ 133349 w 11691143"/>
                <a:gd name="connsiteY16" fmla="*/ 5744767 h 6296025"/>
                <a:gd name="connsiteX17" fmla="*/ 133349 w 11691143"/>
                <a:gd name="connsiteY17" fmla="*/ 2701649 h 6296025"/>
                <a:gd name="connsiteX18" fmla="*/ 0 w 11691143"/>
                <a:gd name="connsiteY18" fmla="*/ 2622592 h 6296025"/>
                <a:gd name="connsiteX19" fmla="*/ 0 w 11691143"/>
                <a:gd name="connsiteY19" fmla="*/ 1225515 h 6296025"/>
                <a:gd name="connsiteX20" fmla="*/ 133349 w 11691143"/>
                <a:gd name="connsiteY20" fmla="*/ 1146457 h 6296025"/>
                <a:gd name="connsiteX21" fmla="*/ 133349 w 11691143"/>
                <a:gd name="connsiteY21" fmla="*/ 0 h 6296025"/>
                <a:gd name="connsiteX0" fmla="*/ 133349 w 11691143"/>
                <a:gd name="connsiteY0" fmla="*/ 0 h 6296025"/>
                <a:gd name="connsiteX1" fmla="*/ 8357825 w 11691143"/>
                <a:gd name="connsiteY1" fmla="*/ 0 h 6296025"/>
                <a:gd name="connsiteX2" fmla="*/ 8462697 w 11691143"/>
                <a:gd name="connsiteY2" fmla="*/ 176892 h 6296025"/>
                <a:gd name="connsiteX3" fmla="*/ 9859774 w 11691143"/>
                <a:gd name="connsiteY3" fmla="*/ 176892 h 6296025"/>
                <a:gd name="connsiteX4" fmla="*/ 9964646 w 11691143"/>
                <a:gd name="connsiteY4" fmla="*/ 0 h 6296025"/>
                <a:gd name="connsiteX5" fmla="*/ 10221035 w 11691143"/>
                <a:gd name="connsiteY5" fmla="*/ 4363 h 6296025"/>
                <a:gd name="connsiteX6" fmla="*/ 11691143 w 11691143"/>
                <a:gd name="connsiteY6" fmla="*/ 989012 h 6296025"/>
                <a:gd name="connsiteX7" fmla="*/ 11691143 w 11691143"/>
                <a:gd name="connsiteY7" fmla="*/ 1549468 h 6296025"/>
                <a:gd name="connsiteX8" fmla="*/ 11573034 w 11691143"/>
                <a:gd name="connsiteY8" fmla="*/ 1678544 h 6296025"/>
                <a:gd name="connsiteX9" fmla="*/ 11573034 w 11691143"/>
                <a:gd name="connsiteY9" fmla="*/ 6156958 h 6296025"/>
                <a:gd name="connsiteX10" fmla="*/ 11578265 w 11691143"/>
                <a:gd name="connsiteY10" fmla="*/ 6162675 h 6296025"/>
                <a:gd name="connsiteX11" fmla="*/ 8968499 w 11691143"/>
                <a:gd name="connsiteY11" fmla="*/ 6162675 h 6296025"/>
                <a:gd name="connsiteX12" fmla="*/ 8889441 w 11691143"/>
                <a:gd name="connsiteY12" fmla="*/ 6296025 h 6296025"/>
                <a:gd name="connsiteX13" fmla="*/ 2298344 w 11691143"/>
                <a:gd name="connsiteY13" fmla="*/ 6296025 h 6296025"/>
                <a:gd name="connsiteX14" fmla="*/ 2219286 w 11691143"/>
                <a:gd name="connsiteY14" fmla="*/ 6162675 h 6296025"/>
                <a:gd name="connsiteX15" fmla="*/ 551257 w 11691143"/>
                <a:gd name="connsiteY15" fmla="*/ 6162675 h 6296025"/>
                <a:gd name="connsiteX16" fmla="*/ 133349 w 11691143"/>
                <a:gd name="connsiteY16" fmla="*/ 5744767 h 6296025"/>
                <a:gd name="connsiteX17" fmla="*/ 133349 w 11691143"/>
                <a:gd name="connsiteY17" fmla="*/ 2701649 h 6296025"/>
                <a:gd name="connsiteX18" fmla="*/ 0 w 11691143"/>
                <a:gd name="connsiteY18" fmla="*/ 2622592 h 6296025"/>
                <a:gd name="connsiteX19" fmla="*/ 0 w 11691143"/>
                <a:gd name="connsiteY19" fmla="*/ 1225515 h 6296025"/>
                <a:gd name="connsiteX20" fmla="*/ 133349 w 11691143"/>
                <a:gd name="connsiteY20" fmla="*/ 1146457 h 6296025"/>
                <a:gd name="connsiteX21" fmla="*/ 133349 w 11691143"/>
                <a:gd name="connsiteY21" fmla="*/ 0 h 6296025"/>
                <a:gd name="connsiteX0" fmla="*/ 133349 w 11691143"/>
                <a:gd name="connsiteY0" fmla="*/ 4363 h 6300388"/>
                <a:gd name="connsiteX1" fmla="*/ 8357825 w 11691143"/>
                <a:gd name="connsiteY1" fmla="*/ 4363 h 6300388"/>
                <a:gd name="connsiteX2" fmla="*/ 8462697 w 11691143"/>
                <a:gd name="connsiteY2" fmla="*/ 181255 h 6300388"/>
                <a:gd name="connsiteX3" fmla="*/ 9859774 w 11691143"/>
                <a:gd name="connsiteY3" fmla="*/ 181255 h 6300388"/>
                <a:gd name="connsiteX4" fmla="*/ 9964646 w 11691143"/>
                <a:gd name="connsiteY4" fmla="*/ 4363 h 6300388"/>
                <a:gd name="connsiteX5" fmla="*/ 10234191 w 11691143"/>
                <a:gd name="connsiteY5" fmla="*/ 0 h 6300388"/>
                <a:gd name="connsiteX6" fmla="*/ 11691143 w 11691143"/>
                <a:gd name="connsiteY6" fmla="*/ 993375 h 6300388"/>
                <a:gd name="connsiteX7" fmla="*/ 11691143 w 11691143"/>
                <a:gd name="connsiteY7" fmla="*/ 1553831 h 6300388"/>
                <a:gd name="connsiteX8" fmla="*/ 11573034 w 11691143"/>
                <a:gd name="connsiteY8" fmla="*/ 1682907 h 6300388"/>
                <a:gd name="connsiteX9" fmla="*/ 11573034 w 11691143"/>
                <a:gd name="connsiteY9" fmla="*/ 6161321 h 6300388"/>
                <a:gd name="connsiteX10" fmla="*/ 11578265 w 11691143"/>
                <a:gd name="connsiteY10" fmla="*/ 6167038 h 6300388"/>
                <a:gd name="connsiteX11" fmla="*/ 8968499 w 11691143"/>
                <a:gd name="connsiteY11" fmla="*/ 6167038 h 6300388"/>
                <a:gd name="connsiteX12" fmla="*/ 8889441 w 11691143"/>
                <a:gd name="connsiteY12" fmla="*/ 6300388 h 6300388"/>
                <a:gd name="connsiteX13" fmla="*/ 2298344 w 11691143"/>
                <a:gd name="connsiteY13" fmla="*/ 6300388 h 6300388"/>
                <a:gd name="connsiteX14" fmla="*/ 2219286 w 11691143"/>
                <a:gd name="connsiteY14" fmla="*/ 6167038 h 6300388"/>
                <a:gd name="connsiteX15" fmla="*/ 551257 w 11691143"/>
                <a:gd name="connsiteY15" fmla="*/ 6167038 h 6300388"/>
                <a:gd name="connsiteX16" fmla="*/ 133349 w 11691143"/>
                <a:gd name="connsiteY16" fmla="*/ 5749130 h 6300388"/>
                <a:gd name="connsiteX17" fmla="*/ 133349 w 11691143"/>
                <a:gd name="connsiteY17" fmla="*/ 2706012 h 6300388"/>
                <a:gd name="connsiteX18" fmla="*/ 0 w 11691143"/>
                <a:gd name="connsiteY18" fmla="*/ 2626955 h 6300388"/>
                <a:gd name="connsiteX19" fmla="*/ 0 w 11691143"/>
                <a:gd name="connsiteY19" fmla="*/ 1229878 h 6300388"/>
                <a:gd name="connsiteX20" fmla="*/ 133349 w 11691143"/>
                <a:gd name="connsiteY20" fmla="*/ 1150820 h 6300388"/>
                <a:gd name="connsiteX21" fmla="*/ 133349 w 11691143"/>
                <a:gd name="connsiteY21" fmla="*/ 4363 h 630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91143" h="6300388">
                  <a:moveTo>
                    <a:pt x="133349" y="4363"/>
                  </a:moveTo>
                  <a:lnTo>
                    <a:pt x="8357825" y="4363"/>
                  </a:lnTo>
                  <a:lnTo>
                    <a:pt x="8462697" y="181255"/>
                  </a:lnTo>
                  <a:lnTo>
                    <a:pt x="9859774" y="181255"/>
                  </a:lnTo>
                  <a:lnTo>
                    <a:pt x="9964646" y="4363"/>
                  </a:lnTo>
                  <a:lnTo>
                    <a:pt x="10234191" y="0"/>
                  </a:lnTo>
                  <a:lnTo>
                    <a:pt x="11691143" y="993375"/>
                  </a:lnTo>
                  <a:lnTo>
                    <a:pt x="11691143" y="1553831"/>
                  </a:lnTo>
                  <a:lnTo>
                    <a:pt x="11573034" y="1682907"/>
                  </a:lnTo>
                  <a:lnTo>
                    <a:pt x="11573034" y="6161321"/>
                  </a:lnTo>
                  <a:lnTo>
                    <a:pt x="11578265" y="6167038"/>
                  </a:lnTo>
                  <a:lnTo>
                    <a:pt x="8968499" y="6167038"/>
                  </a:lnTo>
                  <a:lnTo>
                    <a:pt x="8889441" y="6300388"/>
                  </a:lnTo>
                  <a:lnTo>
                    <a:pt x="2298344" y="6300388"/>
                  </a:lnTo>
                  <a:lnTo>
                    <a:pt x="2219286" y="6167038"/>
                  </a:lnTo>
                  <a:lnTo>
                    <a:pt x="551257" y="6167038"/>
                  </a:lnTo>
                  <a:lnTo>
                    <a:pt x="133349" y="5749130"/>
                  </a:lnTo>
                  <a:lnTo>
                    <a:pt x="133349" y="2706012"/>
                  </a:lnTo>
                  <a:lnTo>
                    <a:pt x="0" y="2626955"/>
                  </a:lnTo>
                  <a:lnTo>
                    <a:pt x="0" y="1229878"/>
                  </a:lnTo>
                  <a:lnTo>
                    <a:pt x="133349" y="1150820"/>
                  </a:lnTo>
                  <a:lnTo>
                    <a:pt x="133349" y="4363"/>
                  </a:lnTo>
                  <a:close/>
                </a:path>
              </a:pathLst>
            </a:custGeom>
            <a:solidFill>
              <a:srgbClr val="001938"/>
            </a:solidFill>
            <a:ln w="15875">
              <a:solidFill>
                <a:srgbClr val="05D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srgbClr val="05DDFE"/>
                  </a:solidFill>
                </a:rPr>
                <a:t>보물찾기 </a:t>
              </a:r>
              <a:r>
                <a:rPr lang="en-US" altLang="ko-KR" sz="2400" b="1" i="1" kern="0" dirty="0">
                  <a:solidFill>
                    <a:srgbClr val="05DDFE"/>
                  </a:solidFill>
                </a:rPr>
                <a:t>: in</a:t>
              </a:r>
              <a:r>
                <a:rPr lang="ko-KR" altLang="en-US" sz="2400" b="1" i="1" kern="0" dirty="0">
                  <a:solidFill>
                    <a:srgbClr val="05DDFE"/>
                  </a:solidFill>
                </a:rPr>
                <a:t> </a:t>
              </a:r>
              <a:r>
                <a:rPr lang="en-US" altLang="ko-KR" sz="2400" b="1" i="1" kern="0" dirty="0">
                  <a:solidFill>
                    <a:srgbClr val="05DDFE"/>
                  </a:solidFill>
                </a:rPr>
                <a:t>SKHU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200" kern="0" dirty="0">
                  <a:solidFill>
                    <a:srgbClr val="05DDFE"/>
                  </a:solidFill>
                </a:rPr>
                <a:t>‘</a:t>
              </a:r>
              <a:r>
                <a:rPr lang="ko-KR" altLang="en-US" sz="1200" kern="0" dirty="0">
                  <a:solidFill>
                    <a:srgbClr val="05DDFE"/>
                  </a:solidFill>
                </a:rPr>
                <a:t>잃어버린 봄</a:t>
              </a:r>
              <a:r>
                <a:rPr lang="en-US" altLang="ko-KR" sz="1200" kern="0" dirty="0">
                  <a:solidFill>
                    <a:srgbClr val="05DDFE"/>
                  </a:solidFill>
                </a:rPr>
                <a:t>’</a:t>
              </a:r>
            </a:p>
            <a:p>
              <a:pPr algn="ctr" latinLnBrk="0">
                <a:lnSpc>
                  <a:spcPct val="150000"/>
                </a:lnSpc>
                <a:defRPr/>
              </a:pPr>
              <a:endParaRPr lang="en-US" altLang="ko-KR" sz="1200" kern="0" dirty="0">
                <a:solidFill>
                  <a:srgbClr val="05DDFE"/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05DDFE"/>
                </a:solidFill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8766777" y="295275"/>
              <a:ext cx="1224000" cy="0"/>
            </a:xfrm>
            <a:prstGeom prst="line">
              <a:avLst/>
            </a:prstGeom>
            <a:ln w="15875">
              <a:solidFill>
                <a:srgbClr val="05D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5400000">
              <a:off x="9697410" y="4255846"/>
              <a:ext cx="4428000" cy="0"/>
            </a:xfrm>
            <a:prstGeom prst="line">
              <a:avLst/>
            </a:prstGeom>
            <a:ln w="15875">
              <a:solidFill>
                <a:srgbClr val="05D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794352" y="6600825"/>
              <a:ext cx="1548000" cy="0"/>
            </a:xfrm>
            <a:prstGeom prst="line">
              <a:avLst/>
            </a:prstGeom>
            <a:ln w="15875">
              <a:solidFill>
                <a:srgbClr val="05D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4969742" y="5449901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7907103" y="159120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7955646" y="164309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8005964" y="168596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86860" y="1701800"/>
            <a:ext cx="45719" cy="241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290653" y="1701800"/>
            <a:ext cx="45719" cy="241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494446" y="1701800"/>
            <a:ext cx="45719" cy="241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698239" y="1701800"/>
            <a:ext cx="45719" cy="241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902032" y="1701800"/>
            <a:ext cx="45719" cy="241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105825" y="1701800"/>
            <a:ext cx="45719" cy="241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75837-BAD3-435E-8B93-85F76B188625}"/>
              </a:ext>
            </a:extLst>
          </p:cNvPr>
          <p:cNvSpPr txBox="1"/>
          <p:nvPr/>
        </p:nvSpPr>
        <p:spPr>
          <a:xfrm>
            <a:off x="4743958" y="3607266"/>
            <a:ext cx="26089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b="1" kern="0" dirty="0">
                <a:solidFill>
                  <a:srgbClr val="FFC000"/>
                </a:solidFill>
              </a:rPr>
              <a:t>팀 </a:t>
            </a:r>
            <a:r>
              <a:rPr lang="ko-KR" altLang="en-US" sz="1200" b="1" kern="0" dirty="0" err="1">
                <a:solidFill>
                  <a:srgbClr val="FFC000"/>
                </a:solidFill>
              </a:rPr>
              <a:t>투머치</a:t>
            </a:r>
            <a:endParaRPr lang="en-US" altLang="ko-KR" sz="1200" b="1" kern="0" dirty="0">
              <a:solidFill>
                <a:srgbClr val="FFC00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srgbClr val="FFC000"/>
                </a:solidFill>
              </a:rPr>
              <a:t>컴퓨터공학과 </a:t>
            </a:r>
            <a:r>
              <a:rPr lang="en-US" altLang="ko-KR" sz="1000" kern="0" dirty="0">
                <a:solidFill>
                  <a:srgbClr val="FFC000"/>
                </a:solidFill>
              </a:rPr>
              <a:t>201735022 </a:t>
            </a:r>
            <a:r>
              <a:rPr lang="ko-KR" altLang="en-US" sz="1000" kern="0" dirty="0">
                <a:solidFill>
                  <a:srgbClr val="FFC000"/>
                </a:solidFill>
              </a:rPr>
              <a:t>윤지혜</a:t>
            </a:r>
            <a:endParaRPr lang="en-US" altLang="ko-KR" sz="1000" kern="0" dirty="0">
              <a:solidFill>
                <a:srgbClr val="FFC00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srgbClr val="FFC000"/>
                </a:solidFill>
              </a:rPr>
              <a:t>컴퓨터공학과 </a:t>
            </a:r>
            <a:r>
              <a:rPr lang="en-US" altLang="ko-KR" sz="1000" kern="0" dirty="0">
                <a:solidFill>
                  <a:srgbClr val="FFC000"/>
                </a:solidFill>
              </a:rPr>
              <a:t>201735017 </a:t>
            </a:r>
            <a:r>
              <a:rPr lang="ko-KR" altLang="en-US" sz="1000" kern="0" dirty="0" err="1">
                <a:solidFill>
                  <a:srgbClr val="FFC000"/>
                </a:solidFill>
              </a:rPr>
              <a:t>심재정</a:t>
            </a:r>
            <a:endParaRPr lang="en-US" altLang="ko-KR" sz="1000" kern="0" dirty="0">
              <a:solidFill>
                <a:srgbClr val="FFC00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srgbClr val="FFC000"/>
                </a:solidFill>
              </a:rPr>
              <a:t>컴퓨터공학과 </a:t>
            </a:r>
            <a:r>
              <a:rPr lang="en-US" altLang="ko-KR" sz="1000" kern="0" dirty="0">
                <a:solidFill>
                  <a:srgbClr val="FFC000"/>
                </a:solidFill>
              </a:rPr>
              <a:t>201635008 </a:t>
            </a:r>
            <a:r>
              <a:rPr lang="ko-KR" altLang="en-US" sz="1000" kern="0" dirty="0" err="1">
                <a:solidFill>
                  <a:srgbClr val="FFC000"/>
                </a:solidFill>
              </a:rPr>
              <a:t>박이준</a:t>
            </a:r>
            <a:endParaRPr lang="en-US" altLang="ko-KR" sz="1000" kern="0" dirty="0">
              <a:solidFill>
                <a:srgbClr val="FFC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32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Player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041C78-1441-4CA4-B1F0-58BFC6DECDE0}"/>
              </a:ext>
            </a:extLst>
          </p:cNvPr>
          <p:cNvSpPr/>
          <p:nvPr/>
        </p:nvSpPr>
        <p:spPr>
          <a:xfrm>
            <a:off x="610635" y="1327306"/>
            <a:ext cx="3456539" cy="2347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게임 플레이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학교를 돌아다니며 참가들이  문제를 직접 찾아 푼다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3" name="test">
            <a:hlinkClick r:id="" action="ppaction://media"/>
            <a:extLst>
              <a:ext uri="{FF2B5EF4-FFF2-40B4-BE49-F238E27FC236}">
                <a16:creationId xmlns:a16="http://schemas.microsoft.com/office/drawing/2014/main" id="{89C68ACA-4EAF-4E9B-BACF-B46D7D317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0268" y="1005963"/>
            <a:ext cx="4897830" cy="489783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E5C174-700D-49B4-B552-84ADFBA60A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" t="2566" r="12962" b="2607"/>
          <a:stretch/>
        </p:blipFill>
        <p:spPr>
          <a:xfrm>
            <a:off x="4493541" y="906262"/>
            <a:ext cx="6911284" cy="5097233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</p:spTree>
    <p:extLst>
      <p:ext uri="{BB962C8B-B14F-4D97-AF65-F5344CB8AC3E}">
        <p14:creationId xmlns:p14="http://schemas.microsoft.com/office/powerpoint/2010/main" val="173813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400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Player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041C78-1441-4CA4-B1F0-58BFC6DECDE0}"/>
              </a:ext>
            </a:extLst>
          </p:cNvPr>
          <p:cNvSpPr/>
          <p:nvPr/>
        </p:nvSpPr>
        <p:spPr>
          <a:xfrm>
            <a:off x="610634" y="1327306"/>
            <a:ext cx="8455006" cy="456349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문제 풀이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정답 선택 시 점수 추가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버튼 클릭 시 정답 표시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문제 유형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05DDFE"/>
                </a:solidFill>
              </a:rPr>
              <a:t>O / 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객관식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주관식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연계형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9" name="그림 8" descr="실내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9FF4C682-ED31-4E43-902B-587BD31B74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92" y="793257"/>
            <a:ext cx="2584813" cy="5457669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11" name="그림 10" descr="실내, 화면, 모니터, 앉아있는이(가) 표시된 사진&#10;&#10;자동 생성된 설명">
            <a:extLst>
              <a:ext uri="{FF2B5EF4-FFF2-40B4-BE49-F238E27FC236}">
                <a16:creationId xmlns:a16="http://schemas.microsoft.com/office/drawing/2014/main" id="{5BC48210-EFC0-4EBC-AEB4-DB72D8A22E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90" y="793257"/>
            <a:ext cx="2569294" cy="5424902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</p:spTree>
    <p:extLst>
      <p:ext uri="{BB962C8B-B14F-4D97-AF65-F5344CB8AC3E}">
        <p14:creationId xmlns:p14="http://schemas.microsoft.com/office/powerpoint/2010/main" val="220804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Player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컴퓨터이(가) 표시된 사진&#10;&#10;자동 생성된 설명">
            <a:extLst>
              <a:ext uri="{FF2B5EF4-FFF2-40B4-BE49-F238E27FC236}">
                <a16:creationId xmlns:a16="http://schemas.microsoft.com/office/drawing/2014/main" id="{F24F05C1-0232-4A8B-82D0-C1B5A0118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543" y="791382"/>
            <a:ext cx="2584813" cy="5457669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10" name="그림 9" descr="컴퓨터이(가) 표시된 사진&#10;&#10;자동 생성된 설명">
            <a:extLst>
              <a:ext uri="{FF2B5EF4-FFF2-40B4-BE49-F238E27FC236}">
                <a16:creationId xmlns:a16="http://schemas.microsoft.com/office/drawing/2014/main" id="{B534CB0C-0BE4-4C2D-8375-83349ECD0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667" y="793257"/>
            <a:ext cx="2569289" cy="5424893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DD6943-7BA3-4C8D-BA50-A2F3768D04DA}"/>
              </a:ext>
            </a:extLst>
          </p:cNvPr>
          <p:cNvSpPr/>
          <p:nvPr/>
        </p:nvSpPr>
        <p:spPr>
          <a:xfrm>
            <a:off x="610634" y="1327306"/>
            <a:ext cx="8455006" cy="4563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문제 풀이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정답 선택 시 점수 추가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버튼 클릭 시 정답 표시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문제 유형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A6A6A6"/>
                </a:solidFill>
              </a:rPr>
              <a:t>O / 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05DDFE"/>
                </a:solidFill>
              </a:rPr>
              <a:t>객관식</a:t>
            </a:r>
            <a:endParaRPr lang="en-US" altLang="ko-KR" sz="14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주관식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연계형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Player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99D8C92-2EFE-42D7-9762-97AB2500A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406" y="791382"/>
            <a:ext cx="2584813" cy="5457671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49E12673-910C-4A15-84BB-3504DEBE9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95" y="791382"/>
            <a:ext cx="2569289" cy="5424892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DBF762E-F051-4949-8129-39302C707D68}"/>
              </a:ext>
            </a:extLst>
          </p:cNvPr>
          <p:cNvSpPr/>
          <p:nvPr/>
        </p:nvSpPr>
        <p:spPr>
          <a:xfrm>
            <a:off x="610634" y="1327306"/>
            <a:ext cx="8455006" cy="4563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문제 풀이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정답 선택 시 점수 추가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버튼 클릭 시 정답 표시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문제 유형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A6A6A6"/>
                </a:solidFill>
              </a:rPr>
              <a:t>O / 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객관식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05DDFE"/>
                </a:solidFill>
              </a:rPr>
              <a:t>주관식</a:t>
            </a:r>
            <a:endParaRPr lang="en-US" altLang="ko-KR" sz="14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연계형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Player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DBF762E-F051-4949-8129-39302C707D68}"/>
              </a:ext>
            </a:extLst>
          </p:cNvPr>
          <p:cNvSpPr/>
          <p:nvPr/>
        </p:nvSpPr>
        <p:spPr>
          <a:xfrm>
            <a:off x="610634" y="1327306"/>
            <a:ext cx="8455006" cy="4563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문제 풀이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정답 선택 시 점수 추가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버튼 클릭 시 정답 표시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문제 유형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A6A6A6"/>
                </a:solidFill>
              </a:rPr>
              <a:t>O / 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객관식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주관식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05DDFE"/>
                </a:solidFill>
              </a:rPr>
              <a:t>연계형</a:t>
            </a:r>
            <a:endParaRPr lang="en-US" altLang="ko-KR" sz="1400" b="1" dirty="0">
              <a:solidFill>
                <a:srgbClr val="05DDF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5D07FA-A81F-491B-A300-863D0BC2C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8568" y="669219"/>
            <a:ext cx="3244909" cy="5548136"/>
          </a:xfrm>
          <a:prstGeom prst="rect">
            <a:avLst/>
          </a:prstGeom>
          <a:ln>
            <a:noFill/>
          </a:ln>
          <a:effectLst>
            <a:glow rad="88900">
              <a:srgbClr val="05DDFE"/>
            </a:glow>
          </a:effectLst>
        </p:spPr>
      </p:pic>
    </p:spTree>
    <p:extLst>
      <p:ext uri="{BB962C8B-B14F-4D97-AF65-F5344CB8AC3E}">
        <p14:creationId xmlns:p14="http://schemas.microsoft.com/office/powerpoint/2010/main" val="411464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Player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DBF762E-F051-4949-8129-39302C707D68}"/>
              </a:ext>
            </a:extLst>
          </p:cNvPr>
          <p:cNvSpPr/>
          <p:nvPr/>
        </p:nvSpPr>
        <p:spPr>
          <a:xfrm>
            <a:off x="610634" y="1327306"/>
            <a:ext cx="8455006" cy="348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대회 종료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모든 문제 풀이 </a:t>
            </a:r>
            <a:r>
              <a:rPr lang="en-US" altLang="ko-KR" sz="1400" dirty="0">
                <a:solidFill>
                  <a:srgbClr val="A6A6A6"/>
                </a:solidFill>
              </a:rPr>
              <a:t>: </a:t>
            </a:r>
            <a:r>
              <a:rPr lang="ko-KR" altLang="en-US" sz="1400" dirty="0">
                <a:solidFill>
                  <a:srgbClr val="A6A6A6"/>
                </a:solidFill>
              </a:rPr>
              <a:t>만점자 </a:t>
            </a:r>
            <a:r>
              <a:rPr lang="en-US" altLang="ko-KR" sz="1400" dirty="0">
                <a:solidFill>
                  <a:srgbClr val="A6A6A6"/>
                </a:solidFill>
              </a:rPr>
              <a:t>O / 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제한시간 종료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순위 선정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만점자 중에 시간 순 순위 표기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점수가 같으면 시간 순 순위 결정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그림 6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BD9FB313-27E8-464B-AF9B-8F16923B82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16" y="805297"/>
            <a:ext cx="2584814" cy="5457671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10" name="그림 9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EE7CF043-7C2F-4EC1-9F2C-7582C270E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791" y="793257"/>
            <a:ext cx="2569289" cy="5424892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</p:spTree>
    <p:extLst>
      <p:ext uri="{BB962C8B-B14F-4D97-AF65-F5344CB8AC3E}">
        <p14:creationId xmlns:p14="http://schemas.microsoft.com/office/powerpoint/2010/main" val="137428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Player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DBF762E-F051-4949-8129-39302C707D68}"/>
              </a:ext>
            </a:extLst>
          </p:cNvPr>
          <p:cNvSpPr/>
          <p:nvPr/>
        </p:nvSpPr>
        <p:spPr>
          <a:xfrm>
            <a:off x="610634" y="1327306"/>
            <a:ext cx="8455006" cy="2024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개인 순위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참가한 대회들의 개인 순위 확인 가능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버튼 클릭 시 정답 표시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30A1EDE3-C508-4C12-9FA8-0197536E5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15" y="714451"/>
            <a:ext cx="2584814" cy="5457672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</p:spTree>
    <p:extLst>
      <p:ext uri="{BB962C8B-B14F-4D97-AF65-F5344CB8AC3E}">
        <p14:creationId xmlns:p14="http://schemas.microsoft.com/office/powerpoint/2010/main" val="30920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Admin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DBF762E-F051-4949-8129-39302C707D68}"/>
              </a:ext>
            </a:extLst>
          </p:cNvPr>
          <p:cNvSpPr/>
          <p:nvPr/>
        </p:nvSpPr>
        <p:spPr>
          <a:xfrm>
            <a:off x="610634" y="1327306"/>
            <a:ext cx="3418441" cy="118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대회 목록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개설된 대회 목록 확인 가능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대회 개설 필수 정보 기반 대회 생성</a:t>
            </a:r>
            <a:endParaRPr lang="en-US" altLang="ko-KR" sz="1400" dirty="0">
              <a:solidFill>
                <a:srgbClr val="A6A6A6"/>
              </a:solidFill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81A4A1-EEF7-4D7E-A7A9-81F19E7DAD4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r="3723"/>
          <a:stretch/>
        </p:blipFill>
        <p:spPr>
          <a:xfrm>
            <a:off x="4554981" y="711553"/>
            <a:ext cx="3020400" cy="5425368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61" name="그림 60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4DE5BBA8-994E-40AE-852C-7DE4860D9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" r="2123"/>
          <a:stretch/>
        </p:blipFill>
        <p:spPr>
          <a:xfrm>
            <a:off x="4555639" y="721078"/>
            <a:ext cx="3019742" cy="5415843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</p:spTree>
    <p:extLst>
      <p:ext uri="{BB962C8B-B14F-4D97-AF65-F5344CB8AC3E}">
        <p14:creationId xmlns:p14="http://schemas.microsoft.com/office/powerpoint/2010/main" val="41880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Admin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9209B62-0D2A-47AC-81F4-8348C68E61B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5073" r="11685" b="2752"/>
          <a:stretch/>
        </p:blipFill>
        <p:spPr>
          <a:xfrm>
            <a:off x="4555639" y="721800"/>
            <a:ext cx="3020400" cy="541440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54" name="그림 53" descr="스크린샷이(가) 표시된 사진&#10;&#10;자동 생성된 설명">
            <a:extLst>
              <a:ext uri="{FF2B5EF4-FFF2-40B4-BE49-F238E27FC236}">
                <a16:creationId xmlns:a16="http://schemas.microsoft.com/office/drawing/2014/main" id="{C388FC00-55F2-48D4-8BE5-D973110F9D3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" t="3689" r="4693" b="3026"/>
          <a:stretch/>
        </p:blipFill>
        <p:spPr>
          <a:xfrm>
            <a:off x="4555639" y="721800"/>
            <a:ext cx="3020400" cy="541440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940FFD-BF7C-4FFE-A8AF-973E2C78F867}"/>
              </a:ext>
            </a:extLst>
          </p:cNvPr>
          <p:cNvSpPr/>
          <p:nvPr/>
        </p:nvSpPr>
        <p:spPr>
          <a:xfrm>
            <a:off x="610634" y="1327306"/>
            <a:ext cx="3418441" cy="362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관리자 메뉴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대회 고유 비밀번호 통해 접근 가능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퀴즈</a:t>
            </a:r>
            <a:r>
              <a:rPr lang="en-US" altLang="ko-KR" sz="1400" dirty="0">
                <a:solidFill>
                  <a:srgbClr val="A6A6A6"/>
                </a:solidFill>
              </a:rPr>
              <a:t>, </a:t>
            </a:r>
            <a:r>
              <a:rPr lang="ko-KR" altLang="en-US" sz="1400" dirty="0">
                <a:solidFill>
                  <a:srgbClr val="A6A6A6"/>
                </a:solidFill>
              </a:rPr>
              <a:t>설정</a:t>
            </a:r>
            <a:r>
              <a:rPr lang="en-US" altLang="ko-KR" sz="1400" dirty="0">
                <a:solidFill>
                  <a:srgbClr val="A6A6A6"/>
                </a:solidFill>
              </a:rPr>
              <a:t>, </a:t>
            </a:r>
            <a:r>
              <a:rPr lang="ko-KR" altLang="en-US" sz="1400" dirty="0">
                <a:solidFill>
                  <a:srgbClr val="A6A6A6"/>
                </a:solidFill>
              </a:rPr>
              <a:t>대회</a:t>
            </a:r>
            <a:r>
              <a:rPr lang="en-US" altLang="ko-KR" sz="1400" dirty="0">
                <a:solidFill>
                  <a:srgbClr val="A6A6A6"/>
                </a:solidFill>
              </a:rPr>
              <a:t> </a:t>
            </a:r>
            <a:r>
              <a:rPr lang="ko-KR" altLang="en-US" sz="1400" dirty="0">
                <a:solidFill>
                  <a:srgbClr val="A6A6A6"/>
                </a:solidFill>
              </a:rPr>
              <a:t>운영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대회 설정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대회 고유 비밀번호 설정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대회 정보</a:t>
            </a:r>
            <a:r>
              <a:rPr lang="en-US" altLang="ko-KR" sz="1400" dirty="0">
                <a:solidFill>
                  <a:srgbClr val="A6A6A6"/>
                </a:solidFill>
              </a:rPr>
              <a:t> : </a:t>
            </a:r>
            <a:r>
              <a:rPr lang="ko-KR" altLang="en-US" sz="1400" dirty="0">
                <a:solidFill>
                  <a:srgbClr val="A6A6A6"/>
                </a:solidFill>
              </a:rPr>
              <a:t>대회 소개</a:t>
            </a:r>
            <a:r>
              <a:rPr lang="en-US" altLang="ko-KR" sz="1400" dirty="0">
                <a:solidFill>
                  <a:srgbClr val="A6A6A6"/>
                </a:solidFill>
              </a:rPr>
              <a:t>, </a:t>
            </a:r>
            <a:r>
              <a:rPr lang="ko-KR" altLang="en-US" sz="1400" dirty="0">
                <a:solidFill>
                  <a:srgbClr val="A6A6A6"/>
                </a:solidFill>
              </a:rPr>
              <a:t>인증번호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모드 변경 </a:t>
            </a:r>
            <a:r>
              <a:rPr lang="en-US" altLang="ko-KR" sz="1400" dirty="0">
                <a:solidFill>
                  <a:srgbClr val="A6A6A6"/>
                </a:solidFill>
              </a:rPr>
              <a:t>: </a:t>
            </a:r>
            <a:r>
              <a:rPr lang="ko-KR" altLang="en-US" sz="1400" dirty="0">
                <a:solidFill>
                  <a:srgbClr val="A6A6A6"/>
                </a:solidFill>
              </a:rPr>
              <a:t>개인전</a:t>
            </a:r>
            <a:r>
              <a:rPr lang="en-US" altLang="ko-KR" sz="1400" dirty="0">
                <a:solidFill>
                  <a:srgbClr val="A6A6A6"/>
                </a:solidFill>
              </a:rPr>
              <a:t>, </a:t>
            </a:r>
            <a:r>
              <a:rPr lang="ko-KR" altLang="en-US" sz="1400" dirty="0" err="1">
                <a:solidFill>
                  <a:srgbClr val="A6A6A6"/>
                </a:solidFill>
              </a:rPr>
              <a:t>팀전</a:t>
            </a:r>
            <a:r>
              <a:rPr lang="en-US" altLang="ko-KR" sz="1400" dirty="0">
                <a:solidFill>
                  <a:srgbClr val="A6A6A6"/>
                </a:solidFill>
              </a:rPr>
              <a:t> </a:t>
            </a:r>
            <a:r>
              <a:rPr lang="ko-KR" altLang="en-US" sz="1400" dirty="0">
                <a:solidFill>
                  <a:srgbClr val="A6A6A6"/>
                </a:solidFill>
              </a:rPr>
              <a:t>전환</a:t>
            </a:r>
            <a:r>
              <a:rPr lang="en-US" altLang="ko-KR" sz="1400" dirty="0">
                <a:solidFill>
                  <a:srgbClr val="A6A6A6"/>
                </a:solidFill>
              </a:rPr>
              <a:t>, </a:t>
            </a:r>
            <a:r>
              <a:rPr lang="ko-KR" altLang="en-US" sz="1400" dirty="0">
                <a:solidFill>
                  <a:srgbClr val="A6A6A6"/>
                </a:solidFill>
              </a:rPr>
              <a:t>팀 당 </a:t>
            </a:r>
            <a:r>
              <a:rPr lang="en-US" altLang="ko-KR" sz="1400" dirty="0">
                <a:solidFill>
                  <a:srgbClr val="A6A6A6"/>
                </a:solidFill>
              </a:rPr>
              <a:t>	     </a:t>
            </a:r>
            <a:r>
              <a:rPr lang="ko-KR" altLang="en-US" sz="1400" dirty="0">
                <a:solidFill>
                  <a:srgbClr val="A6A6A6"/>
                </a:solidFill>
              </a:rPr>
              <a:t>최대 인원 수 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대회 폐쇄 </a:t>
            </a:r>
            <a:r>
              <a:rPr lang="en-US" altLang="ko-KR" sz="1400" dirty="0">
                <a:solidFill>
                  <a:srgbClr val="A6A6A6"/>
                </a:solidFill>
              </a:rPr>
              <a:t>: </a:t>
            </a:r>
            <a:r>
              <a:rPr lang="ko-KR" altLang="en-US" sz="1400" dirty="0">
                <a:solidFill>
                  <a:srgbClr val="A6A6A6"/>
                </a:solidFill>
              </a:rPr>
              <a:t>관리자 권한 박탈</a:t>
            </a:r>
            <a:endParaRPr lang="en-US" altLang="ko-KR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2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Admin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0F0895F7-799C-46E4-9FD4-44E935BE538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3" t="3798" r="11523" b="5080"/>
          <a:stretch/>
        </p:blipFill>
        <p:spPr>
          <a:xfrm>
            <a:off x="4555639" y="721800"/>
            <a:ext cx="3020400" cy="541440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85B2D64C-3123-4357-B39C-01079286D1C9}"/>
              </a:ext>
            </a:extLst>
          </p:cNvPr>
          <p:cNvSpPr/>
          <p:nvPr/>
        </p:nvSpPr>
        <p:spPr>
          <a:xfrm>
            <a:off x="610634" y="1327306"/>
            <a:ext cx="3418441" cy="2328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퀴즈 목록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퀴즈 생성 및 퀴즈 목록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퀴즈 추가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퀴즈 타입 선정 및 추가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퀴즈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연계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힌트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A6A6A6"/>
              </a:solidFill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BCF1D1E8-2ADE-4208-932C-3237EA8D98F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3955" r="11215" b="6899"/>
          <a:stretch/>
        </p:blipFill>
        <p:spPr>
          <a:xfrm>
            <a:off x="4555639" y="721800"/>
            <a:ext cx="3020400" cy="541440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</p:spTree>
    <p:extLst>
      <p:ext uri="{BB962C8B-B14F-4D97-AF65-F5344CB8AC3E}">
        <p14:creationId xmlns:p14="http://schemas.microsoft.com/office/powerpoint/2010/main" val="411531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srgbClr val="05DDFE"/>
                </a:solidFill>
              </a:rPr>
              <a:t>목차</a:t>
            </a:r>
            <a:r>
              <a:rPr lang="en-US" altLang="ko-KR" sz="2400" b="1" i="1" kern="0" dirty="0">
                <a:solidFill>
                  <a:srgbClr val="05DDFE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4352" y="1418598"/>
            <a:ext cx="5103107" cy="2456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prstClr val="white">
                    <a:lumMod val="65000"/>
                  </a:prstClr>
                </a:solidFill>
              </a:rPr>
              <a:t>소개</a:t>
            </a:r>
            <a:endParaRPr lang="en-US" altLang="ko-KR" sz="2000" dirty="0">
              <a:solidFill>
                <a:prstClr val="white">
                  <a:lumMod val="65000"/>
                </a:prstClr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dirty="0">
                <a:solidFill>
                  <a:prstClr val="white">
                    <a:lumMod val="65000"/>
                  </a:prstClr>
                </a:solidFill>
              </a:rPr>
              <a:t>Player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dirty="0">
                <a:solidFill>
                  <a:prstClr val="white">
                    <a:lumMod val="65000"/>
                  </a:prstClr>
                </a:solidFill>
              </a:rPr>
              <a:t>Admin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prstClr val="white">
                    <a:lumMod val="65000"/>
                  </a:prstClr>
                </a:solidFill>
              </a:rPr>
              <a:t>실행 영상</a:t>
            </a:r>
          </a:p>
        </p:txBody>
      </p:sp>
    </p:spTree>
    <p:extLst>
      <p:ext uri="{BB962C8B-B14F-4D97-AF65-F5344CB8AC3E}">
        <p14:creationId xmlns:p14="http://schemas.microsoft.com/office/powerpoint/2010/main" val="147915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Admin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 descr="스크린샷이(가) 표시된 사진&#10;&#10;자동 생성된 설명">
            <a:extLst>
              <a:ext uri="{FF2B5EF4-FFF2-40B4-BE49-F238E27FC236}">
                <a16:creationId xmlns:a16="http://schemas.microsoft.com/office/drawing/2014/main" id="{3426E6EC-445E-4FD0-BF04-5B40CBA50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5" b="-349"/>
          <a:stretch/>
        </p:blipFill>
        <p:spPr>
          <a:xfrm>
            <a:off x="3874772" y="1272825"/>
            <a:ext cx="2323768" cy="4277425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57" name="그림 56" descr="스크린샷이(가) 표시된 사진&#10;&#10;자동 생성된 설명">
            <a:extLst>
              <a:ext uri="{FF2B5EF4-FFF2-40B4-BE49-F238E27FC236}">
                <a16:creationId xmlns:a16="http://schemas.microsoft.com/office/drawing/2014/main" id="{60DF98CD-898C-4976-B31A-237C50996A3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" t="1316" r="6367" b="1520"/>
          <a:stretch/>
        </p:blipFill>
        <p:spPr>
          <a:xfrm>
            <a:off x="6515682" y="1272825"/>
            <a:ext cx="2325600" cy="427680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59" name="그림 58" descr="스크린샷이(가) 표시된 사진&#10;&#10;자동 생성된 설명">
            <a:extLst>
              <a:ext uri="{FF2B5EF4-FFF2-40B4-BE49-F238E27FC236}">
                <a16:creationId xmlns:a16="http://schemas.microsoft.com/office/drawing/2014/main" id="{9872AF61-B802-4168-A629-C12AC42B90F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2099" r="4591" b="3205"/>
          <a:stretch/>
        </p:blipFill>
        <p:spPr>
          <a:xfrm>
            <a:off x="9158424" y="1272825"/>
            <a:ext cx="2318400" cy="427680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DC88D8-37E0-4F3F-9387-1CA817CD1857}"/>
              </a:ext>
            </a:extLst>
          </p:cNvPr>
          <p:cNvSpPr/>
          <p:nvPr/>
        </p:nvSpPr>
        <p:spPr>
          <a:xfrm>
            <a:off x="610634" y="1327306"/>
            <a:ext cx="3418441" cy="1512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퀴즈 추가 창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O / 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주관식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객관식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5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srgbClr val="05DDFE"/>
                </a:solidFill>
              </a:rPr>
              <a:t>간추림 영상</a:t>
            </a:r>
            <a:r>
              <a:rPr lang="en-US" altLang="ko-KR" sz="2400" b="1" i="1" kern="0" dirty="0">
                <a:solidFill>
                  <a:srgbClr val="05DDFE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amplevideo">
            <a:hlinkClick r:id="" action="ppaction://media"/>
            <a:extLst>
              <a:ext uri="{FF2B5EF4-FFF2-40B4-BE49-F238E27FC236}">
                <a16:creationId xmlns:a16="http://schemas.microsoft.com/office/drawing/2014/main" id="{6DF9F52D-A245-45EF-9988-7C72BCDBA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1283123"/>
            <a:ext cx="8134350" cy="457200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</p:spTree>
    <p:extLst>
      <p:ext uri="{BB962C8B-B14F-4D97-AF65-F5344CB8AC3E}">
        <p14:creationId xmlns:p14="http://schemas.microsoft.com/office/powerpoint/2010/main" val="133862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0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3CC154-64EF-421C-900D-DE874D6C1A29}"/>
              </a:ext>
            </a:extLst>
          </p:cNvPr>
          <p:cNvSpPr txBox="1"/>
          <p:nvPr/>
        </p:nvSpPr>
        <p:spPr>
          <a:xfrm>
            <a:off x="3511141" y="2806018"/>
            <a:ext cx="8208912" cy="923330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보물찾기 </a:t>
            </a:r>
            <a:r>
              <a:rPr lang="en-US" altLang="ko-KR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: in</a:t>
            </a: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en-US" altLang="ko-KR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SKHU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따듯한 봄볕아래 캠퍼스 투어</a:t>
            </a:r>
          </a:p>
        </p:txBody>
      </p:sp>
      <p:grpSp>
        <p:nvGrpSpPr>
          <p:cNvPr id="6147" name="그룹 6">
            <a:extLst>
              <a:ext uri="{FF2B5EF4-FFF2-40B4-BE49-F238E27FC236}">
                <a16:creationId xmlns:a16="http://schemas.microsoft.com/office/drawing/2014/main" id="{9337385C-A9C0-47D2-B9F7-2217FEA7FB6F}"/>
              </a:ext>
            </a:extLst>
          </p:cNvPr>
          <p:cNvGrpSpPr>
            <a:grpSpLocks/>
          </p:cNvGrpSpPr>
          <p:nvPr/>
        </p:nvGrpSpPr>
        <p:grpSpPr bwMode="auto">
          <a:xfrm>
            <a:off x="1235075" y="2781300"/>
            <a:ext cx="2503488" cy="1077913"/>
            <a:chOff x="3268663" y="2240868"/>
            <a:chExt cx="3763441" cy="16201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84CF2D0-7222-4895-B37A-F02CD246EB3D}"/>
                </a:ext>
              </a:extLst>
            </p:cNvPr>
            <p:cNvSpPr/>
            <p:nvPr/>
          </p:nvSpPr>
          <p:spPr>
            <a:xfrm>
              <a:off x="3268663" y="2240868"/>
              <a:ext cx="3095233" cy="1620180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err="1"/>
                <a:t>TooMuch</a:t>
              </a:r>
              <a:endParaRPr lang="ko-KR" altLang="en-US" sz="1600" b="1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E4CA8FC6-A372-4AF9-A7B0-D780C7B2E381}"/>
                </a:ext>
              </a:extLst>
            </p:cNvPr>
            <p:cNvSpPr/>
            <p:nvPr/>
          </p:nvSpPr>
          <p:spPr>
            <a:xfrm rot="5400000">
              <a:off x="6437911" y="2150148"/>
              <a:ext cx="503473" cy="684913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426DF0-E29E-4A47-9632-2FC9E9D0F5F7}"/>
              </a:ext>
            </a:extLst>
          </p:cNvPr>
          <p:cNvSpPr txBox="1"/>
          <p:nvPr/>
        </p:nvSpPr>
        <p:spPr>
          <a:xfrm>
            <a:off x="5663952" y="4977172"/>
            <a:ext cx="5158567" cy="132549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윤지혜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( 201735022 )</a:t>
            </a: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박이준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( 201635008)</a:t>
            </a: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심재정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(201735017)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175DEE-FA87-4CCF-BF39-45E43019549C}"/>
              </a:ext>
            </a:extLst>
          </p:cNvPr>
          <p:cNvSpPr/>
          <p:nvPr/>
        </p:nvSpPr>
        <p:spPr>
          <a:xfrm>
            <a:off x="5802313" y="2632075"/>
            <a:ext cx="107950" cy="107950"/>
          </a:xfrm>
          <a:prstGeom prst="ellipse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1FB17B6-EF13-45D8-94D9-B0335CE49E6A}"/>
              </a:ext>
            </a:extLst>
          </p:cNvPr>
          <p:cNvSpPr/>
          <p:nvPr/>
        </p:nvSpPr>
        <p:spPr>
          <a:xfrm>
            <a:off x="6273800" y="2632075"/>
            <a:ext cx="107950" cy="107950"/>
          </a:xfrm>
          <a:prstGeom prst="ellipse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DD2FD66-4EBC-4589-AAB4-08D4C2A03921}"/>
              </a:ext>
            </a:extLst>
          </p:cNvPr>
          <p:cNvSpPr/>
          <p:nvPr/>
        </p:nvSpPr>
        <p:spPr>
          <a:xfrm>
            <a:off x="6745288" y="2633663"/>
            <a:ext cx="107950" cy="107950"/>
          </a:xfrm>
          <a:prstGeom prst="ellipse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2DB33E0-FE4F-4619-B158-140CC7D2430F}"/>
              </a:ext>
            </a:extLst>
          </p:cNvPr>
          <p:cNvSpPr/>
          <p:nvPr/>
        </p:nvSpPr>
        <p:spPr>
          <a:xfrm>
            <a:off x="7194550" y="2633663"/>
            <a:ext cx="107950" cy="107950"/>
          </a:xfrm>
          <a:prstGeom prst="ellipse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55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6">
            <a:extLst>
              <a:ext uri="{FF2B5EF4-FFF2-40B4-BE49-F238E27FC236}">
                <a16:creationId xmlns:a16="http://schemas.microsoft.com/office/drawing/2014/main" id="{AFF35FFD-53AD-4C40-B2CD-AADA636E2BAB}"/>
              </a:ext>
            </a:extLst>
          </p:cNvPr>
          <p:cNvGrpSpPr>
            <a:grpSpLocks/>
          </p:cNvGrpSpPr>
          <p:nvPr/>
        </p:nvGrpSpPr>
        <p:grpSpPr bwMode="auto">
          <a:xfrm>
            <a:off x="1465263" y="2163763"/>
            <a:ext cx="2913062" cy="1736725"/>
            <a:chOff x="3268663" y="2240868"/>
            <a:chExt cx="3096345" cy="21242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AA6683-4D1B-4616-916F-954408CB013B}"/>
                </a:ext>
              </a:extLst>
            </p:cNvPr>
            <p:cNvSpPr/>
            <p:nvPr/>
          </p:nvSpPr>
          <p:spPr>
            <a:xfrm>
              <a:off x="3268663" y="2240868"/>
              <a:ext cx="3096345" cy="1621332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/>
                <a:t>목차</a:t>
              </a:r>
              <a:endParaRPr lang="ko-KR" altLang="en-US" sz="4000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2546FAEF-19BE-4790-A8C4-FB0DC283E258}"/>
                </a:ext>
              </a:extLst>
            </p:cNvPr>
            <p:cNvSpPr/>
            <p:nvPr/>
          </p:nvSpPr>
          <p:spPr>
            <a:xfrm rot="16200000" flipH="1">
              <a:off x="5880696" y="3880794"/>
              <a:ext cx="502905" cy="465717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/>
            </a:p>
          </p:txBody>
        </p:sp>
      </p:grpSp>
      <p:pic>
        <p:nvPicPr>
          <p:cNvPr id="7171" name="그림 5">
            <a:extLst>
              <a:ext uri="{FF2B5EF4-FFF2-40B4-BE49-F238E27FC236}">
                <a16:creationId xmlns:a16="http://schemas.microsoft.com/office/drawing/2014/main" id="{BF26AC81-7413-426F-83A8-40356D7B54A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5C7DDA-AAF5-449F-8D5E-D20FEB263C03}"/>
              </a:ext>
            </a:extLst>
          </p:cNvPr>
          <p:cNvSpPr txBox="1"/>
          <p:nvPr/>
        </p:nvSpPr>
        <p:spPr>
          <a:xfrm>
            <a:off x="7283472" y="1984443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1.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2A759F-BBA6-4EA9-9087-D3BAAE7E64D9}"/>
              </a:ext>
            </a:extLst>
          </p:cNvPr>
          <p:cNvSpPr txBox="1"/>
          <p:nvPr/>
        </p:nvSpPr>
        <p:spPr>
          <a:xfrm>
            <a:off x="7283472" y="2862393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2.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실행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63225D-2EDB-4309-BF1D-212A502E9DA0}"/>
              </a:ext>
            </a:extLst>
          </p:cNvPr>
          <p:cNvSpPr txBox="1"/>
          <p:nvPr/>
        </p:nvSpPr>
        <p:spPr>
          <a:xfrm>
            <a:off x="7283472" y="3740343"/>
            <a:ext cx="3997104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3.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과제</a:t>
            </a:r>
          </a:p>
        </p:txBody>
      </p:sp>
    </p:spTree>
    <p:extLst>
      <p:ext uri="{BB962C8B-B14F-4D97-AF65-F5344CB8AC3E}">
        <p14:creationId xmlns:p14="http://schemas.microsoft.com/office/powerpoint/2010/main" val="1823988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128216D0-1E1F-48B7-9FD7-F063BEF60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17631-4F02-4D40-9EF2-406D489F4193}"/>
              </a:ext>
            </a:extLst>
          </p:cNvPr>
          <p:cNvSpPr txBox="1"/>
          <p:nvPr/>
        </p:nvSpPr>
        <p:spPr>
          <a:xfrm>
            <a:off x="849313" y="66675"/>
            <a:ext cx="5953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구성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3E3E37-FE50-40C2-A352-ADE5326BFEEA}"/>
              </a:ext>
            </a:extLst>
          </p:cNvPr>
          <p:cNvCxnSpPr>
            <a:cxnSpLocks/>
          </p:cNvCxnSpPr>
          <p:nvPr/>
        </p:nvCxnSpPr>
        <p:spPr>
          <a:xfrm>
            <a:off x="1836738" y="676275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81B5D6-0E40-4492-8305-8C4784556CB8}"/>
              </a:ext>
            </a:extLst>
          </p:cNvPr>
          <p:cNvSpPr/>
          <p:nvPr/>
        </p:nvSpPr>
        <p:spPr>
          <a:xfrm>
            <a:off x="1235075" y="215900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69F2B-4BAC-4E29-867B-1F906DCBDCE9}"/>
              </a:ext>
            </a:extLst>
          </p:cNvPr>
          <p:cNvSpPr txBox="1"/>
          <p:nvPr/>
        </p:nvSpPr>
        <p:spPr>
          <a:xfrm>
            <a:off x="1416050" y="2241550"/>
            <a:ext cx="90011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윤지혜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7D1A33-C78C-4C2B-AF49-0F03245F10CE}"/>
              </a:ext>
            </a:extLst>
          </p:cNvPr>
          <p:cNvSpPr/>
          <p:nvPr/>
        </p:nvSpPr>
        <p:spPr>
          <a:xfrm>
            <a:off x="1235075" y="3338513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47E2D-2797-48EF-AD4C-81AF94520CD0}"/>
              </a:ext>
            </a:extLst>
          </p:cNvPr>
          <p:cNvSpPr txBox="1"/>
          <p:nvPr/>
        </p:nvSpPr>
        <p:spPr>
          <a:xfrm>
            <a:off x="1416050" y="3422650"/>
            <a:ext cx="60483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 err="1">
                <a:solidFill>
                  <a:srgbClr val="445569"/>
                </a:solidFill>
                <a:latin typeface="+mn-ea"/>
              </a:rPr>
              <a:t>심재정</a:t>
            </a:r>
            <a:endParaRPr lang="ko-KR" altLang="en-US" sz="1600" b="1" dirty="0">
              <a:solidFill>
                <a:srgbClr val="445569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60DFA9-095B-4D97-B044-F3B6B0DDD60C}"/>
              </a:ext>
            </a:extLst>
          </p:cNvPr>
          <p:cNvSpPr/>
          <p:nvPr/>
        </p:nvSpPr>
        <p:spPr>
          <a:xfrm>
            <a:off x="1235075" y="454660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46F2D5-707C-48D7-B24F-AA8011207B71}"/>
              </a:ext>
            </a:extLst>
          </p:cNvPr>
          <p:cNvSpPr txBox="1"/>
          <p:nvPr/>
        </p:nvSpPr>
        <p:spPr>
          <a:xfrm>
            <a:off x="1416050" y="4630738"/>
            <a:ext cx="60483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 err="1">
                <a:solidFill>
                  <a:srgbClr val="445569"/>
                </a:solidFill>
                <a:latin typeface="+mn-ea"/>
              </a:rPr>
              <a:t>박이준</a:t>
            </a:r>
            <a:endParaRPr lang="ko-KR" altLang="en-US" sz="1600" b="1" dirty="0">
              <a:solidFill>
                <a:srgbClr val="445569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B59E0-33C3-4CF1-9CA7-C5784B8EA8E9}"/>
              </a:ext>
            </a:extLst>
          </p:cNvPr>
          <p:cNvSpPr txBox="1"/>
          <p:nvPr/>
        </p:nvSpPr>
        <p:spPr>
          <a:xfrm>
            <a:off x="2782888" y="2252663"/>
            <a:ext cx="65532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rgbClr val="445569"/>
                </a:solidFill>
                <a:latin typeface="+mn-ea"/>
                <a:ea typeface="+mn-ea"/>
              </a:rPr>
              <a:t>Player</a:t>
            </a: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 파트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CCD5E-42FF-469D-8481-986FB0AFEF6D}"/>
              </a:ext>
            </a:extLst>
          </p:cNvPr>
          <p:cNvSpPr txBox="1"/>
          <p:nvPr/>
        </p:nvSpPr>
        <p:spPr>
          <a:xfrm>
            <a:off x="2767013" y="3394075"/>
            <a:ext cx="65532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rgbClr val="445569"/>
                </a:solidFill>
                <a:latin typeface="+mn-ea"/>
                <a:ea typeface="+mn-ea"/>
              </a:rPr>
              <a:t>Admin</a:t>
            </a: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 파트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3CA23-C73C-4A05-A395-7EA90692CCE9}"/>
              </a:ext>
            </a:extLst>
          </p:cNvPr>
          <p:cNvSpPr txBox="1"/>
          <p:nvPr/>
        </p:nvSpPr>
        <p:spPr>
          <a:xfrm>
            <a:off x="2784475" y="4595813"/>
            <a:ext cx="65532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rgbClr val="445569"/>
                </a:solidFill>
                <a:latin typeface="+mn-ea"/>
                <a:ea typeface="+mn-ea"/>
              </a:rPr>
              <a:t>Server</a:t>
            </a: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 파트</a:t>
            </a:r>
            <a:r>
              <a:rPr lang="en-US" altLang="ko-KR" sz="1600" b="1" dirty="0">
                <a:solidFill>
                  <a:srgbClr val="445569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코드 개선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3AEAD-B99A-4492-A93F-BF238378B25B}"/>
              </a:ext>
            </a:extLst>
          </p:cNvPr>
          <p:cNvSpPr txBox="1"/>
          <p:nvPr/>
        </p:nvSpPr>
        <p:spPr>
          <a:xfrm>
            <a:off x="1833563" y="320675"/>
            <a:ext cx="961231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660217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3">
            <a:extLst>
              <a:ext uri="{FF2B5EF4-FFF2-40B4-BE49-F238E27FC236}">
                <a16:creationId xmlns:a16="http://schemas.microsoft.com/office/drawing/2014/main" id="{4D829A58-BEF9-47B8-987D-E1C21935D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69A67-9A41-4B82-B48A-A380F69A7224}"/>
              </a:ext>
            </a:extLst>
          </p:cNvPr>
          <p:cNvSpPr txBox="1"/>
          <p:nvPr/>
        </p:nvSpPr>
        <p:spPr>
          <a:xfrm>
            <a:off x="849313" y="66675"/>
            <a:ext cx="5953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구성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505A4ADB-2812-4D28-93A7-B9EBE959A726}"/>
              </a:ext>
            </a:extLst>
          </p:cNvPr>
          <p:cNvSpPr/>
          <p:nvPr/>
        </p:nvSpPr>
        <p:spPr bwMode="auto">
          <a:xfrm rot="2700000">
            <a:off x="5006975" y="2944813"/>
            <a:ext cx="1450975" cy="1450975"/>
          </a:xfrm>
          <a:prstGeom prst="roundRect">
            <a:avLst/>
          </a:prstGeom>
          <a:solidFill>
            <a:srgbClr val="FF999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C2B8B1-FC14-4A71-8277-B5510F19B40A}"/>
              </a:ext>
            </a:extLst>
          </p:cNvPr>
          <p:cNvGrpSpPr>
            <a:grpSpLocks/>
          </p:cNvGrpSpPr>
          <p:nvPr/>
        </p:nvGrpSpPr>
        <p:grpSpPr bwMode="auto">
          <a:xfrm>
            <a:off x="1346200" y="2990850"/>
            <a:ext cx="1993900" cy="1450975"/>
            <a:chOff x="1345807" y="2991426"/>
            <a:chExt cx="1994884" cy="1450668"/>
          </a:xfrm>
        </p:grpSpPr>
        <p:grpSp>
          <p:nvGrpSpPr>
            <p:cNvPr id="9238" name="그룹 11">
              <a:extLst>
                <a:ext uri="{FF2B5EF4-FFF2-40B4-BE49-F238E27FC236}">
                  <a16:creationId xmlns:a16="http://schemas.microsoft.com/office/drawing/2014/main" id="{63949DCC-0FB6-4209-9C39-0911F98A6A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0592" y="2991426"/>
              <a:ext cx="1860099" cy="1450668"/>
              <a:chOff x="1184497" y="1004730"/>
              <a:chExt cx="746620" cy="582321"/>
            </a:xfrm>
          </p:grpSpPr>
          <p:sp>
            <p:nvSpPr>
              <p:cNvPr id="35" name="모서리가 둥근 직사각형 18">
                <a:extLst>
                  <a:ext uri="{FF2B5EF4-FFF2-40B4-BE49-F238E27FC236}">
                    <a16:creationId xmlns:a16="http://schemas.microsoft.com/office/drawing/2014/main" id="{775F44B4-5301-4AB9-83C9-F189DC6BE35C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모서리가 둥근 직사각형 19">
                <a:extLst>
                  <a:ext uri="{FF2B5EF4-FFF2-40B4-BE49-F238E27FC236}">
                    <a16:creationId xmlns:a16="http://schemas.microsoft.com/office/drawing/2014/main" id="{34F011CD-433D-4694-B933-2C7E4075C877}"/>
                  </a:ext>
                </a:extLst>
              </p:cNvPr>
              <p:cNvSpPr/>
              <p:nvPr/>
            </p:nvSpPr>
            <p:spPr>
              <a:xfrm rot="2700000">
                <a:off x="1184451" y="1004864"/>
                <a:ext cx="582321" cy="58205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9239" name="직사각형 7">
              <a:extLst>
                <a:ext uri="{FF2B5EF4-FFF2-40B4-BE49-F238E27FC236}">
                  <a16:creationId xmlns:a16="http://schemas.microsoft.com/office/drawing/2014/main" id="{A53E6475-EE21-409D-B9F0-F69A06344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Client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536261-E59C-49FB-A2C0-0E3923A10552}"/>
              </a:ext>
            </a:extLst>
          </p:cNvPr>
          <p:cNvGrpSpPr>
            <a:grpSpLocks/>
          </p:cNvGrpSpPr>
          <p:nvPr/>
        </p:nvGrpSpPr>
        <p:grpSpPr bwMode="auto">
          <a:xfrm>
            <a:off x="8272463" y="2690813"/>
            <a:ext cx="1755775" cy="1831975"/>
            <a:chOff x="8272157" y="2690951"/>
            <a:chExt cx="1755775" cy="18319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847CE44-ECBD-4F57-AEA9-FB6FE1C34267}"/>
                </a:ext>
              </a:extLst>
            </p:cNvPr>
            <p:cNvGrpSpPr/>
            <p:nvPr/>
          </p:nvGrpSpPr>
          <p:grpSpPr bwMode="auto">
            <a:xfrm>
              <a:off x="8383925" y="2690951"/>
              <a:ext cx="1491503" cy="1831916"/>
              <a:chOff x="1168145" y="1004732"/>
              <a:chExt cx="598671" cy="73535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모서리가 둥근 직사각형 16">
                <a:extLst>
                  <a:ext uri="{FF2B5EF4-FFF2-40B4-BE49-F238E27FC236}">
                    <a16:creationId xmlns:a16="http://schemas.microsoft.com/office/drawing/2014/main" id="{AD8BBC78-18A9-420B-9455-AA25E7428306}"/>
                  </a:ext>
                </a:extLst>
              </p:cNvPr>
              <p:cNvSpPr/>
              <p:nvPr/>
            </p:nvSpPr>
            <p:spPr>
              <a:xfrm rot="2700000">
                <a:off x="1168145" y="1157772"/>
                <a:ext cx="582319" cy="58231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4" name="모서리가 둥근 직사각형 17">
                <a:extLst>
                  <a:ext uri="{FF2B5EF4-FFF2-40B4-BE49-F238E27FC236}">
                    <a16:creationId xmlns:a16="http://schemas.microsoft.com/office/drawing/2014/main" id="{8610BEB5-C6E4-446C-9759-ABF20D8FA43E}"/>
                  </a:ext>
                </a:extLst>
              </p:cNvPr>
              <p:cNvSpPr/>
              <p:nvPr/>
            </p:nvSpPr>
            <p:spPr>
              <a:xfrm rot="2700000">
                <a:off x="1184497" y="100473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9237" name="직사각형 8">
              <a:extLst>
                <a:ext uri="{FF2B5EF4-FFF2-40B4-BE49-F238E27FC236}">
                  <a16:creationId xmlns:a16="http://schemas.microsoft.com/office/drawing/2014/main" id="{52AC530F-B6EA-4461-B4CB-CCC421C1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2157" y="3085524"/>
              <a:ext cx="175577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Server</a:t>
              </a:r>
              <a:endParaRPr lang="ko-KR" altLang="en-US" sz="800">
                <a:solidFill>
                  <a:srgbClr val="595959"/>
                </a:solidFill>
              </a:endParaRPr>
            </a:p>
          </p:txBody>
        </p:sp>
      </p:grpSp>
      <p:sp>
        <p:nvSpPr>
          <p:cNvPr id="9223" name="직사각형 11">
            <a:extLst>
              <a:ext uri="{FF2B5EF4-FFF2-40B4-BE49-F238E27FC236}">
                <a16:creationId xmlns:a16="http://schemas.microsoft.com/office/drawing/2014/main" id="{75E1272A-64FB-4EE0-9640-4751D7DA0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638" y="3516313"/>
            <a:ext cx="1754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1400" b="1">
                <a:solidFill>
                  <a:schemeClr val="bg1"/>
                </a:solidFill>
              </a:rPr>
              <a:t>구성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7AD4895-457C-4C89-9D50-C7B5C1094C3E}"/>
              </a:ext>
            </a:extLst>
          </p:cNvPr>
          <p:cNvGrpSpPr>
            <a:grpSpLocks/>
          </p:cNvGrpSpPr>
          <p:nvPr/>
        </p:nvGrpSpPr>
        <p:grpSpPr bwMode="auto">
          <a:xfrm>
            <a:off x="5116513" y="1239838"/>
            <a:ext cx="1754187" cy="1450975"/>
            <a:chOff x="2464295" y="3837490"/>
            <a:chExt cx="1754189" cy="1450663"/>
          </a:xfrm>
        </p:grpSpPr>
        <p:sp>
          <p:nvSpPr>
            <p:cNvPr id="50" name="모서리가 둥근 직사각형 18">
              <a:extLst>
                <a:ext uri="{FF2B5EF4-FFF2-40B4-BE49-F238E27FC236}">
                  <a16:creationId xmlns:a16="http://schemas.microsoft.com/office/drawing/2014/main" id="{F2FF8DEC-A040-436B-917E-D017DA8EEECC}"/>
                </a:ext>
              </a:extLst>
            </p:cNvPr>
            <p:cNvSpPr/>
            <p:nvPr/>
          </p:nvSpPr>
          <p:spPr bwMode="auto">
            <a:xfrm rot="2700000">
              <a:off x="2616059" y="3837439"/>
              <a:ext cx="1450663" cy="14507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35" name="직사각형 7">
              <a:extLst>
                <a:ext uri="{FF2B5EF4-FFF2-40B4-BE49-F238E27FC236}">
                  <a16:creationId xmlns:a16="http://schemas.microsoft.com/office/drawing/2014/main" id="{C2B836E4-FED8-4F6F-8B9D-DFFD406F9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295" y="4270434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Player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DB4DBB-54E7-430F-99DF-C197D7868FB7}"/>
              </a:ext>
            </a:extLst>
          </p:cNvPr>
          <p:cNvGrpSpPr>
            <a:grpSpLocks/>
          </p:cNvGrpSpPr>
          <p:nvPr/>
        </p:nvGrpSpPr>
        <p:grpSpPr bwMode="auto">
          <a:xfrm>
            <a:off x="5116513" y="1320800"/>
            <a:ext cx="1754187" cy="1450975"/>
            <a:chOff x="7973516" y="3909498"/>
            <a:chExt cx="1754189" cy="1450663"/>
          </a:xfrm>
        </p:grpSpPr>
        <p:sp>
          <p:nvSpPr>
            <p:cNvPr id="53" name="모서리가 둥근 직사각형 18">
              <a:extLst>
                <a:ext uri="{FF2B5EF4-FFF2-40B4-BE49-F238E27FC236}">
                  <a16:creationId xmlns:a16="http://schemas.microsoft.com/office/drawing/2014/main" id="{CA6E2110-3DF7-4DD1-9556-07AA7C83E278}"/>
                </a:ext>
              </a:extLst>
            </p:cNvPr>
            <p:cNvSpPr/>
            <p:nvPr/>
          </p:nvSpPr>
          <p:spPr bwMode="auto">
            <a:xfrm rot="2700000">
              <a:off x="8125279" y="3909447"/>
              <a:ext cx="1450663" cy="14507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31" name="직사각형 7">
              <a:extLst>
                <a:ext uri="{FF2B5EF4-FFF2-40B4-BE49-F238E27FC236}">
                  <a16:creationId xmlns:a16="http://schemas.microsoft.com/office/drawing/2014/main" id="{4F18F935-5231-462B-95C9-F3FAB62F9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3516" y="434244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Admin</a:t>
              </a: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88BCFE-0326-41D7-A85D-A7D77471E306}"/>
              </a:ext>
            </a:extLst>
          </p:cNvPr>
          <p:cNvCxnSpPr>
            <a:cxnSpLocks/>
          </p:cNvCxnSpPr>
          <p:nvPr/>
        </p:nvCxnSpPr>
        <p:spPr>
          <a:xfrm>
            <a:off x="1836738" y="676275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4CBA2C6-DB4C-4DF2-9160-2AD3AA0E1EC8}"/>
              </a:ext>
            </a:extLst>
          </p:cNvPr>
          <p:cNvSpPr txBox="1"/>
          <p:nvPr/>
        </p:nvSpPr>
        <p:spPr>
          <a:xfrm>
            <a:off x="1833563" y="320675"/>
            <a:ext cx="961231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핵심 구성</a:t>
            </a:r>
          </a:p>
        </p:txBody>
      </p:sp>
    </p:spTree>
    <p:extLst>
      <p:ext uri="{BB962C8B-B14F-4D97-AF65-F5344CB8AC3E}">
        <p14:creationId xmlns:p14="http://schemas.microsoft.com/office/powerpoint/2010/main" val="25939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29935 -0.243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29792 0.2553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96" y="1275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25351 0.2564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3">
            <a:extLst>
              <a:ext uri="{FF2B5EF4-FFF2-40B4-BE49-F238E27FC236}">
                <a16:creationId xmlns:a16="http://schemas.microsoft.com/office/drawing/2014/main" id="{6E9773A5-1AD8-44AE-B111-0944BB0B4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64A38-D7D9-4D6F-8695-7DE577CF9BCC}"/>
              </a:ext>
            </a:extLst>
          </p:cNvPr>
          <p:cNvSpPr txBox="1"/>
          <p:nvPr/>
        </p:nvSpPr>
        <p:spPr>
          <a:xfrm>
            <a:off x="849313" y="66675"/>
            <a:ext cx="5953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7B2557D-583D-4F27-ACF8-0411A4E3E16D}"/>
              </a:ext>
            </a:extLst>
          </p:cNvPr>
          <p:cNvCxnSpPr>
            <a:cxnSpLocks/>
          </p:cNvCxnSpPr>
          <p:nvPr/>
        </p:nvCxnSpPr>
        <p:spPr>
          <a:xfrm>
            <a:off x="1836738" y="676275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77703F-F310-422D-8C13-1E16A7582946}"/>
              </a:ext>
            </a:extLst>
          </p:cNvPr>
          <p:cNvSpPr txBox="1"/>
          <p:nvPr/>
        </p:nvSpPr>
        <p:spPr>
          <a:xfrm>
            <a:off x="1833563" y="320675"/>
            <a:ext cx="961231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rgbClr val="445569"/>
                </a:solidFill>
                <a:latin typeface="+mn-ea"/>
                <a:ea typeface="+mn-ea"/>
              </a:rPr>
              <a:t>Client</a:t>
            </a:r>
            <a:endParaRPr lang="ko-KR" altLang="en-US" sz="16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grpSp>
        <p:nvGrpSpPr>
          <p:cNvPr id="10246" name="그룹 1">
            <a:extLst>
              <a:ext uri="{FF2B5EF4-FFF2-40B4-BE49-F238E27FC236}">
                <a16:creationId xmlns:a16="http://schemas.microsoft.com/office/drawing/2014/main" id="{DFCB7A51-024A-47D2-9E11-AD68528C5C62}"/>
              </a:ext>
            </a:extLst>
          </p:cNvPr>
          <p:cNvGrpSpPr>
            <a:grpSpLocks/>
          </p:cNvGrpSpPr>
          <p:nvPr/>
        </p:nvGrpSpPr>
        <p:grpSpPr bwMode="auto">
          <a:xfrm>
            <a:off x="3395663" y="1296988"/>
            <a:ext cx="4722812" cy="4264025"/>
            <a:chOff x="2880655" y="1088595"/>
            <a:chExt cx="3330934" cy="3006206"/>
          </a:xfrm>
        </p:grpSpPr>
        <p:grpSp>
          <p:nvGrpSpPr>
            <p:cNvPr id="10252" name="그룹 11">
              <a:extLst>
                <a:ext uri="{FF2B5EF4-FFF2-40B4-BE49-F238E27FC236}">
                  <a16:creationId xmlns:a16="http://schemas.microsoft.com/office/drawing/2014/main" id="{D1BE1B4A-C5FD-4AE3-A703-2BBAD6F68F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8133" y="1222950"/>
              <a:ext cx="1311489" cy="1023341"/>
              <a:chOff x="1184672" y="1004679"/>
              <a:chExt cx="746445" cy="582444"/>
            </a:xfrm>
          </p:grpSpPr>
          <p:sp>
            <p:nvSpPr>
              <p:cNvPr id="49" name="모서리가 둥근 직사각형 18">
                <a:extLst>
                  <a:ext uri="{FF2B5EF4-FFF2-40B4-BE49-F238E27FC236}">
                    <a16:creationId xmlns:a16="http://schemas.microsoft.com/office/drawing/2014/main" id="{EFE54F47-383E-4F22-869E-A70563A19372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50" name="모서리가 둥근 직사각형 19">
                <a:extLst>
                  <a:ext uri="{FF2B5EF4-FFF2-40B4-BE49-F238E27FC236}">
                    <a16:creationId xmlns:a16="http://schemas.microsoft.com/office/drawing/2014/main" id="{C1F9F78A-4417-42ED-83B4-524964D38B0F}"/>
                  </a:ext>
                </a:extLst>
              </p:cNvPr>
              <p:cNvSpPr/>
              <p:nvPr/>
            </p:nvSpPr>
            <p:spPr>
              <a:xfrm rot="2700000">
                <a:off x="1184469" y="1004858"/>
                <a:ext cx="582227" cy="5818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 dirty="0"/>
              </a:p>
            </p:txBody>
          </p:sp>
        </p:grpSp>
        <p:grpSp>
          <p:nvGrpSpPr>
            <p:cNvPr id="30" name="그룹 15">
              <a:extLst>
                <a:ext uri="{FF2B5EF4-FFF2-40B4-BE49-F238E27FC236}">
                  <a16:creationId xmlns:a16="http://schemas.microsoft.com/office/drawing/2014/main" id="{3675673C-1DA4-4E2F-9401-B273794ECC49}"/>
                </a:ext>
              </a:extLst>
            </p:cNvPr>
            <p:cNvGrpSpPr/>
            <p:nvPr/>
          </p:nvGrpSpPr>
          <p:grpSpPr>
            <a:xfrm>
              <a:off x="4907325" y="1088595"/>
              <a:ext cx="1051852" cy="1292011"/>
              <a:chOff x="1168145" y="1004732"/>
              <a:chExt cx="598671" cy="73535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모서리가 둥근 직사각형 16">
                <a:extLst>
                  <a:ext uri="{FF2B5EF4-FFF2-40B4-BE49-F238E27FC236}">
                    <a16:creationId xmlns:a16="http://schemas.microsoft.com/office/drawing/2014/main" id="{F4A5255E-419B-4540-B0B8-07FDF342274C}"/>
                  </a:ext>
                </a:extLst>
              </p:cNvPr>
              <p:cNvSpPr/>
              <p:nvPr/>
            </p:nvSpPr>
            <p:spPr>
              <a:xfrm rot="2700000">
                <a:off x="1168145" y="1157772"/>
                <a:ext cx="582319" cy="58231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8" name="모서리가 둥근 직사각형 17">
                <a:extLst>
                  <a:ext uri="{FF2B5EF4-FFF2-40B4-BE49-F238E27FC236}">
                    <a16:creationId xmlns:a16="http://schemas.microsoft.com/office/drawing/2014/main" id="{6A93A484-4D0D-4C1F-875F-BFE970E76596}"/>
                  </a:ext>
                </a:extLst>
              </p:cNvPr>
              <p:cNvSpPr/>
              <p:nvPr/>
            </p:nvSpPr>
            <p:spPr>
              <a:xfrm rot="2700000">
                <a:off x="1184497" y="100473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 dirty="0"/>
              </a:p>
            </p:txBody>
          </p:sp>
        </p:grpSp>
        <p:grpSp>
          <p:nvGrpSpPr>
            <p:cNvPr id="10254" name="그룹 19">
              <a:extLst>
                <a:ext uri="{FF2B5EF4-FFF2-40B4-BE49-F238E27FC236}">
                  <a16:creationId xmlns:a16="http://schemas.microsoft.com/office/drawing/2014/main" id="{507BBADC-C0F7-4B28-856E-1D2E7924DE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028" y="2988784"/>
              <a:ext cx="1295174" cy="1023126"/>
              <a:chOff x="1029656" y="1004730"/>
              <a:chExt cx="737160" cy="582321"/>
            </a:xfrm>
          </p:grpSpPr>
          <p:sp>
            <p:nvSpPr>
              <p:cNvPr id="45" name="모서리가 둥근 직사각형 14">
                <a:extLst>
                  <a:ext uri="{FF2B5EF4-FFF2-40B4-BE49-F238E27FC236}">
                    <a16:creationId xmlns:a16="http://schemas.microsoft.com/office/drawing/2014/main" id="{CC6D773A-3F25-4432-98ED-0DF7A4D58E47}"/>
                  </a:ext>
                </a:extLst>
              </p:cNvPr>
              <p:cNvSpPr/>
              <p:nvPr/>
            </p:nvSpPr>
            <p:spPr>
              <a:xfrm rot="2700000">
                <a:off x="1029656" y="1004730"/>
                <a:ext cx="582319" cy="58231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6" name="모서리가 둥근 직사각형 15">
                <a:extLst>
                  <a:ext uri="{FF2B5EF4-FFF2-40B4-BE49-F238E27FC236}">
                    <a16:creationId xmlns:a16="http://schemas.microsoft.com/office/drawing/2014/main" id="{02861351-7FA2-4BDD-9BF1-B84D8AAF8E6B}"/>
                  </a:ext>
                </a:extLst>
              </p:cNvPr>
              <p:cNvSpPr/>
              <p:nvPr/>
            </p:nvSpPr>
            <p:spPr>
              <a:xfrm rot="2700000">
                <a:off x="1184446" y="1004752"/>
                <a:ext cx="582227" cy="5824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 dirty="0"/>
              </a:p>
            </p:txBody>
          </p:sp>
        </p:grpSp>
        <p:grpSp>
          <p:nvGrpSpPr>
            <p:cNvPr id="10255" name="그룹 23">
              <a:extLst>
                <a:ext uri="{FF2B5EF4-FFF2-40B4-BE49-F238E27FC236}">
                  <a16:creationId xmlns:a16="http://schemas.microsoft.com/office/drawing/2014/main" id="{B3C475D5-555E-40CC-80C0-6222324A6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7655" y="2879157"/>
              <a:ext cx="1051389" cy="1215644"/>
              <a:chOff x="1168409" y="860367"/>
              <a:chExt cx="598407" cy="691894"/>
            </a:xfrm>
          </p:grpSpPr>
          <p:sp>
            <p:nvSpPr>
              <p:cNvPr id="43" name="모서리가 둥근 직사각형 12">
                <a:extLst>
                  <a:ext uri="{FF2B5EF4-FFF2-40B4-BE49-F238E27FC236}">
                    <a16:creationId xmlns:a16="http://schemas.microsoft.com/office/drawing/2014/main" id="{05965AAA-7E8B-419A-819A-E080793ECB7B}"/>
                  </a:ext>
                </a:extLst>
              </p:cNvPr>
              <p:cNvSpPr/>
              <p:nvPr/>
            </p:nvSpPr>
            <p:spPr>
              <a:xfrm rot="2700000">
                <a:off x="1168409" y="860367"/>
                <a:ext cx="582319" cy="58231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4" name="모서리가 둥근 직사각형 13">
                <a:extLst>
                  <a:ext uri="{FF2B5EF4-FFF2-40B4-BE49-F238E27FC236}">
                    <a16:creationId xmlns:a16="http://schemas.microsoft.com/office/drawing/2014/main" id="{BF68B304-3A3B-4F2B-8ED1-FE42D275105D}"/>
                  </a:ext>
                </a:extLst>
              </p:cNvPr>
              <p:cNvSpPr/>
              <p:nvPr/>
            </p:nvSpPr>
            <p:spPr>
              <a:xfrm rot="2700000">
                <a:off x="1184746" y="969923"/>
                <a:ext cx="582226" cy="5824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 dirty="0"/>
              </a:p>
            </p:txBody>
          </p:sp>
        </p:grpSp>
        <p:sp>
          <p:nvSpPr>
            <p:cNvPr id="37" name="모서리가 둥근 직사각형 6">
              <a:extLst>
                <a:ext uri="{FF2B5EF4-FFF2-40B4-BE49-F238E27FC236}">
                  <a16:creationId xmlns:a16="http://schemas.microsoft.com/office/drawing/2014/main" id="{A7797BB3-BD31-40FE-9CAF-05EBD97F1BE0}"/>
                </a:ext>
              </a:extLst>
            </p:cNvPr>
            <p:cNvSpPr/>
            <p:nvPr/>
          </p:nvSpPr>
          <p:spPr>
            <a:xfrm rot="2700000">
              <a:off x="4017847" y="2137661"/>
              <a:ext cx="1024080" cy="102335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/>
            </a:p>
          </p:txBody>
        </p:sp>
        <p:sp>
          <p:nvSpPr>
            <p:cNvPr id="10257" name="직사각형 7">
              <a:extLst>
                <a:ext uri="{FF2B5EF4-FFF2-40B4-BE49-F238E27FC236}">
                  <a16:creationId xmlns:a16="http://schemas.microsoft.com/office/drawing/2014/main" id="{E97CEA47-BDD0-4488-82A1-C4B2506BF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655" y="1614294"/>
              <a:ext cx="1237106" cy="282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2000" b="1">
                  <a:solidFill>
                    <a:srgbClr val="595959"/>
                  </a:solidFill>
                </a:rPr>
                <a:t>대상 플랫폼</a:t>
              </a:r>
              <a:endParaRPr lang="ko-KR" altLang="en-US" sz="2000">
                <a:solidFill>
                  <a:srgbClr val="595959"/>
                </a:solidFill>
              </a:endParaRPr>
            </a:p>
          </p:txBody>
        </p:sp>
        <p:sp>
          <p:nvSpPr>
            <p:cNvPr id="10258" name="직사각형 8">
              <a:extLst>
                <a:ext uri="{FF2B5EF4-FFF2-40B4-BE49-F238E27FC236}">
                  <a16:creationId xmlns:a16="http://schemas.microsoft.com/office/drawing/2014/main" id="{7FA62177-95C8-4747-AB22-AABBAC91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503" y="1364666"/>
              <a:ext cx="1238225" cy="49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2000" b="1">
                  <a:solidFill>
                    <a:srgbClr val="595959"/>
                  </a:solidFill>
                </a:rPr>
                <a:t>Test</a:t>
              </a:r>
            </a:p>
            <a:p>
              <a:pPr algn="ctr"/>
              <a:r>
                <a:rPr lang="en-US" altLang="ko-KR" sz="2000" b="1">
                  <a:solidFill>
                    <a:srgbClr val="595959"/>
                  </a:solidFill>
                </a:rPr>
                <a:t>Device</a:t>
              </a:r>
              <a:endParaRPr lang="ko-KR" altLang="en-US" sz="2000">
                <a:solidFill>
                  <a:srgbClr val="595959"/>
                </a:solidFill>
              </a:endParaRPr>
            </a:p>
          </p:txBody>
        </p:sp>
        <p:sp>
          <p:nvSpPr>
            <p:cNvPr id="10259" name="직사각형 9">
              <a:extLst>
                <a:ext uri="{FF2B5EF4-FFF2-40B4-BE49-F238E27FC236}">
                  <a16:creationId xmlns:a16="http://schemas.microsoft.com/office/drawing/2014/main" id="{D6685D04-53A6-482E-81AD-1DAA4E70C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103" y="3451649"/>
              <a:ext cx="1238225" cy="282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2000" b="1">
                  <a:solidFill>
                    <a:srgbClr val="595959"/>
                  </a:solidFill>
                </a:rPr>
                <a:t>Unity</a:t>
              </a:r>
              <a:endParaRPr lang="ko-KR" altLang="en-US" sz="2000">
                <a:solidFill>
                  <a:srgbClr val="595959"/>
                </a:solidFill>
              </a:endParaRPr>
            </a:p>
          </p:txBody>
        </p:sp>
        <p:sp>
          <p:nvSpPr>
            <p:cNvPr id="10260" name="직사각형 10">
              <a:extLst>
                <a:ext uri="{FF2B5EF4-FFF2-40B4-BE49-F238E27FC236}">
                  <a16:creationId xmlns:a16="http://schemas.microsoft.com/office/drawing/2014/main" id="{5F0ED8DB-47A2-45D5-AB83-F432D143C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483" y="3359183"/>
              <a:ext cx="1237106" cy="282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2000" b="1">
                  <a:solidFill>
                    <a:srgbClr val="595959"/>
                  </a:solidFill>
                </a:rPr>
                <a:t>Server</a:t>
              </a:r>
              <a:endParaRPr lang="ko-KR" altLang="en-US" sz="2000">
                <a:solidFill>
                  <a:srgbClr val="595959"/>
                </a:solidFill>
              </a:endParaRPr>
            </a:p>
          </p:txBody>
        </p:sp>
        <p:sp>
          <p:nvSpPr>
            <p:cNvPr id="10261" name="직사각형 11">
              <a:extLst>
                <a:ext uri="{FF2B5EF4-FFF2-40B4-BE49-F238E27FC236}">
                  <a16:creationId xmlns:a16="http://schemas.microsoft.com/office/drawing/2014/main" id="{064EF580-D5E5-4E80-AF42-8A25C223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5037" y="2529702"/>
              <a:ext cx="1237456" cy="282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5E55364-1ABD-440C-97FF-8FC0F7845E1C}"/>
              </a:ext>
            </a:extLst>
          </p:cNvPr>
          <p:cNvSpPr txBox="1"/>
          <p:nvPr/>
        </p:nvSpPr>
        <p:spPr>
          <a:xfrm>
            <a:off x="255588" y="1481138"/>
            <a:ext cx="3249612" cy="393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Android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4D57C7-4562-45D6-B9F6-EA979620E4CD}"/>
              </a:ext>
            </a:extLst>
          </p:cNvPr>
          <p:cNvSpPr txBox="1"/>
          <p:nvPr/>
        </p:nvSpPr>
        <p:spPr>
          <a:xfrm>
            <a:off x="217488" y="4003675"/>
            <a:ext cx="3760787" cy="17795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Unity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version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2019.3.4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Unity Package About AR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AR Foundation 2.1.8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AR Subsystem 2.1.2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AR Core XR Plugin 2.1 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2B235-5B23-4739-B21F-4ADD5EFA849C}"/>
              </a:ext>
            </a:extLst>
          </p:cNvPr>
          <p:cNvSpPr txBox="1"/>
          <p:nvPr/>
        </p:nvSpPr>
        <p:spPr>
          <a:xfrm>
            <a:off x="7493000" y="1390650"/>
            <a:ext cx="3760788" cy="393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Android API 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473E96-2899-4E5C-B6B6-00B091537C36}"/>
              </a:ext>
            </a:extLst>
          </p:cNvPr>
          <p:cNvSpPr txBox="1"/>
          <p:nvPr/>
        </p:nvSpPr>
        <p:spPr>
          <a:xfrm>
            <a:off x="7504113" y="4003675"/>
            <a:ext cx="3760787" cy="395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뒤끝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251" name="Picture 2" descr="모바일 게임 서버 '뒤끝' BIC 2018 참가">
            <a:extLst>
              <a:ext uri="{FF2B5EF4-FFF2-40B4-BE49-F238E27FC236}">
                <a16:creationId xmlns:a16="http://schemas.microsoft.com/office/drawing/2014/main" id="{0CB523C3-1873-49B8-AB54-02221AF9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475" y="4724400"/>
            <a:ext cx="24638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28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3">
            <a:extLst>
              <a:ext uri="{FF2B5EF4-FFF2-40B4-BE49-F238E27FC236}">
                <a16:creationId xmlns:a16="http://schemas.microsoft.com/office/drawing/2014/main" id="{A825AB65-89A9-42F5-8099-F3F6AB010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CE491-F4B8-468C-A9F0-208AEE458981}"/>
              </a:ext>
            </a:extLst>
          </p:cNvPr>
          <p:cNvSpPr txBox="1"/>
          <p:nvPr/>
        </p:nvSpPr>
        <p:spPr>
          <a:xfrm>
            <a:off x="849313" y="66675"/>
            <a:ext cx="5953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558FBB-F541-4825-8195-A02FD9603D07}"/>
              </a:ext>
            </a:extLst>
          </p:cNvPr>
          <p:cNvCxnSpPr>
            <a:cxnSpLocks/>
          </p:cNvCxnSpPr>
          <p:nvPr/>
        </p:nvCxnSpPr>
        <p:spPr>
          <a:xfrm>
            <a:off x="1836738" y="676275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7A7E96-478F-467E-90FD-D827335AEF9C}"/>
              </a:ext>
            </a:extLst>
          </p:cNvPr>
          <p:cNvSpPr txBox="1"/>
          <p:nvPr/>
        </p:nvSpPr>
        <p:spPr>
          <a:xfrm>
            <a:off x="1833563" y="320675"/>
            <a:ext cx="961231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사용 </a:t>
            </a:r>
            <a:r>
              <a:rPr lang="ko-KR" altLang="en-US" sz="1600" b="1" dirty="0" err="1">
                <a:solidFill>
                  <a:srgbClr val="445569"/>
                </a:solidFill>
                <a:latin typeface="+mn-ea"/>
                <a:ea typeface="+mn-ea"/>
              </a:rPr>
              <a:t>에셋</a:t>
            </a:r>
            <a:endParaRPr lang="ko-KR" altLang="en-US" sz="16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grpSp>
        <p:nvGrpSpPr>
          <p:cNvPr id="11270" name="그룹 11">
            <a:extLst>
              <a:ext uri="{FF2B5EF4-FFF2-40B4-BE49-F238E27FC236}">
                <a16:creationId xmlns:a16="http://schemas.microsoft.com/office/drawing/2014/main" id="{31A1B43D-B1AB-4877-9D5E-EFB27814092F}"/>
              </a:ext>
            </a:extLst>
          </p:cNvPr>
          <p:cNvGrpSpPr>
            <a:grpSpLocks/>
          </p:cNvGrpSpPr>
          <p:nvPr/>
        </p:nvGrpSpPr>
        <p:grpSpPr bwMode="auto">
          <a:xfrm>
            <a:off x="3424238" y="2216150"/>
            <a:ext cx="1858962" cy="1450975"/>
            <a:chOff x="1184672" y="1004679"/>
            <a:chExt cx="746445" cy="582444"/>
          </a:xfrm>
        </p:grpSpPr>
        <p:sp>
          <p:nvSpPr>
            <p:cNvPr id="86" name="모서리가 둥근 직사각형 18">
              <a:extLst>
                <a:ext uri="{FF2B5EF4-FFF2-40B4-BE49-F238E27FC236}">
                  <a16:creationId xmlns:a16="http://schemas.microsoft.com/office/drawing/2014/main" id="{31616C73-9A8F-491F-A8F5-3394E432D6CD}"/>
                </a:ext>
              </a:extLst>
            </p:cNvPr>
            <p:cNvSpPr/>
            <p:nvPr/>
          </p:nvSpPr>
          <p:spPr>
            <a:xfrm rot="2700000">
              <a:off x="1348798" y="1004730"/>
              <a:ext cx="582319" cy="5823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87" name="모서리가 둥근 직사각형 19">
              <a:extLst>
                <a:ext uri="{FF2B5EF4-FFF2-40B4-BE49-F238E27FC236}">
                  <a16:creationId xmlns:a16="http://schemas.microsoft.com/office/drawing/2014/main" id="{D5A43C05-7C10-4D88-8A0F-28B723E54596}"/>
                </a:ext>
              </a:extLst>
            </p:cNvPr>
            <p:cNvSpPr/>
            <p:nvPr/>
          </p:nvSpPr>
          <p:spPr>
            <a:xfrm rot="2700000">
              <a:off x="1184442" y="1004909"/>
              <a:ext cx="582444" cy="5819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/>
            </a:p>
          </p:txBody>
        </p:sp>
      </p:grpSp>
      <p:grpSp>
        <p:nvGrpSpPr>
          <p:cNvPr id="71" name="그룹 15">
            <a:extLst>
              <a:ext uri="{FF2B5EF4-FFF2-40B4-BE49-F238E27FC236}">
                <a16:creationId xmlns:a16="http://schemas.microsoft.com/office/drawing/2014/main" id="{AE191FA4-6407-419B-9C48-77F218A452DD}"/>
              </a:ext>
            </a:extLst>
          </p:cNvPr>
          <p:cNvGrpSpPr/>
          <p:nvPr/>
        </p:nvGrpSpPr>
        <p:grpSpPr bwMode="auto">
          <a:xfrm>
            <a:off x="6145210" y="2025994"/>
            <a:ext cx="1491503" cy="1831916"/>
            <a:chOff x="1168145" y="1004732"/>
            <a:chExt cx="598671" cy="7353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4" name="모서리가 둥근 직사각형 16">
              <a:extLst>
                <a:ext uri="{FF2B5EF4-FFF2-40B4-BE49-F238E27FC236}">
                  <a16:creationId xmlns:a16="http://schemas.microsoft.com/office/drawing/2014/main" id="{A8AFEF4C-CA62-4BAF-B792-A2EDDE2341DC}"/>
                </a:ext>
              </a:extLst>
            </p:cNvPr>
            <p:cNvSpPr/>
            <p:nvPr/>
          </p:nvSpPr>
          <p:spPr>
            <a:xfrm rot="2700000">
              <a:off x="1168145" y="1157772"/>
              <a:ext cx="582319" cy="58231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85" name="모서리가 둥근 직사각형 17">
              <a:extLst>
                <a:ext uri="{FF2B5EF4-FFF2-40B4-BE49-F238E27FC236}">
                  <a16:creationId xmlns:a16="http://schemas.microsoft.com/office/drawing/2014/main" id="{509B4B90-EA44-4DF3-B353-C570F1847ECD}"/>
                </a:ext>
              </a:extLst>
            </p:cNvPr>
            <p:cNvSpPr/>
            <p:nvPr/>
          </p:nvSpPr>
          <p:spPr>
            <a:xfrm rot="2700000">
              <a:off x="1184497" y="1004732"/>
              <a:ext cx="582319" cy="582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/>
            </a:p>
          </p:txBody>
        </p:sp>
      </p:grpSp>
      <p:sp>
        <p:nvSpPr>
          <p:cNvPr id="74" name="모서리가 둥근 직사각형 6">
            <a:extLst>
              <a:ext uri="{FF2B5EF4-FFF2-40B4-BE49-F238E27FC236}">
                <a16:creationId xmlns:a16="http://schemas.microsoft.com/office/drawing/2014/main" id="{A6BA86D1-0BFF-421C-A891-F1EC20D6CF36}"/>
              </a:ext>
            </a:extLst>
          </p:cNvPr>
          <p:cNvSpPr/>
          <p:nvPr/>
        </p:nvSpPr>
        <p:spPr bwMode="auto">
          <a:xfrm rot="2700000">
            <a:off x="4884738" y="3513138"/>
            <a:ext cx="1450975" cy="14509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/>
          </a:p>
        </p:txBody>
      </p:sp>
      <p:sp>
        <p:nvSpPr>
          <p:cNvPr id="11273" name="직사각형 7">
            <a:extLst>
              <a:ext uri="{FF2B5EF4-FFF2-40B4-BE49-F238E27FC236}">
                <a16:creationId xmlns:a16="http://schemas.microsoft.com/office/drawing/2014/main" id="{90FC7E8F-BB6D-4612-A021-DD2B2F878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838" y="2771775"/>
            <a:ext cx="175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2000" b="1">
                <a:solidFill>
                  <a:srgbClr val="595959"/>
                </a:solidFill>
              </a:rPr>
              <a:t>Sci-Fi Sounds</a:t>
            </a:r>
            <a:endParaRPr lang="ko-KR" altLang="en-US" sz="2000">
              <a:solidFill>
                <a:srgbClr val="595959"/>
              </a:solidFill>
            </a:endParaRPr>
          </a:p>
        </p:txBody>
      </p:sp>
      <p:sp>
        <p:nvSpPr>
          <p:cNvPr id="11274" name="직사각형 8">
            <a:extLst>
              <a:ext uri="{FF2B5EF4-FFF2-40B4-BE49-F238E27FC236}">
                <a16:creationId xmlns:a16="http://schemas.microsoft.com/office/drawing/2014/main" id="{14FEAA3B-C281-4066-B92B-FA84FBE40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088" y="2295525"/>
            <a:ext cx="17557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2000" b="1">
                <a:solidFill>
                  <a:srgbClr val="595959"/>
                </a:solidFill>
              </a:rPr>
              <a:t>Shift-Complete Sci-Fi UI</a:t>
            </a:r>
            <a:endParaRPr lang="ko-KR" altLang="en-US" sz="2000">
              <a:solidFill>
                <a:srgbClr val="595959"/>
              </a:solidFill>
            </a:endParaRPr>
          </a:p>
        </p:txBody>
      </p:sp>
      <p:sp>
        <p:nvSpPr>
          <p:cNvPr id="11275" name="직사각형 11">
            <a:extLst>
              <a:ext uri="{FF2B5EF4-FFF2-40B4-BE49-F238E27FC236}">
                <a16:creationId xmlns:a16="http://schemas.microsoft.com/office/drawing/2014/main" id="{8B06D157-D11E-4291-9D91-0AEEBE9BB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3" y="4068763"/>
            <a:ext cx="175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Asset</a:t>
            </a:r>
          </a:p>
        </p:txBody>
      </p:sp>
    </p:spTree>
    <p:extLst>
      <p:ext uri="{BB962C8B-B14F-4D97-AF65-F5344CB8AC3E}">
        <p14:creationId xmlns:p14="http://schemas.microsoft.com/office/powerpoint/2010/main" val="48003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3">
            <a:extLst>
              <a:ext uri="{FF2B5EF4-FFF2-40B4-BE49-F238E27FC236}">
                <a16:creationId xmlns:a16="http://schemas.microsoft.com/office/drawing/2014/main" id="{EAA3709D-44BF-4A49-937D-AC05A7808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8FFD0-8FE5-4D04-9359-BC70C224E9A8}"/>
              </a:ext>
            </a:extLst>
          </p:cNvPr>
          <p:cNvSpPr txBox="1"/>
          <p:nvPr/>
        </p:nvSpPr>
        <p:spPr>
          <a:xfrm>
            <a:off x="849313" y="66675"/>
            <a:ext cx="5953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실행</a:t>
            </a:r>
          </a:p>
        </p:txBody>
      </p:sp>
      <p:grpSp>
        <p:nvGrpSpPr>
          <p:cNvPr id="12292" name="그룹 13">
            <a:extLst>
              <a:ext uri="{FF2B5EF4-FFF2-40B4-BE49-F238E27FC236}">
                <a16:creationId xmlns:a16="http://schemas.microsoft.com/office/drawing/2014/main" id="{60EAAF3E-DCC1-4556-8012-8C4AE2966C56}"/>
              </a:ext>
            </a:extLst>
          </p:cNvPr>
          <p:cNvGrpSpPr>
            <a:grpSpLocks/>
          </p:cNvGrpSpPr>
          <p:nvPr/>
        </p:nvGrpSpPr>
        <p:grpSpPr bwMode="auto">
          <a:xfrm>
            <a:off x="779463" y="1557338"/>
            <a:ext cx="1995487" cy="1449387"/>
            <a:chOff x="1345807" y="2991426"/>
            <a:chExt cx="1994884" cy="1450668"/>
          </a:xfrm>
        </p:grpSpPr>
        <p:grpSp>
          <p:nvGrpSpPr>
            <p:cNvPr id="12312" name="그룹 11">
              <a:extLst>
                <a:ext uri="{FF2B5EF4-FFF2-40B4-BE49-F238E27FC236}">
                  <a16:creationId xmlns:a16="http://schemas.microsoft.com/office/drawing/2014/main" id="{82BE8D83-90A9-4709-A8B5-CB4F3E8944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0592" y="2991426"/>
              <a:ext cx="1860099" cy="1450668"/>
              <a:chOff x="1184497" y="1004730"/>
              <a:chExt cx="746620" cy="582321"/>
            </a:xfrm>
          </p:grpSpPr>
          <p:sp>
            <p:nvSpPr>
              <p:cNvPr id="17" name="모서리가 둥근 직사각형 18">
                <a:extLst>
                  <a:ext uri="{FF2B5EF4-FFF2-40B4-BE49-F238E27FC236}">
                    <a16:creationId xmlns:a16="http://schemas.microsoft.com/office/drawing/2014/main" id="{DC0C5CC5-41E3-48F9-81A5-08635A972A74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2FD23E01-ACBA-4293-9D0A-2C43C8EA1F07}"/>
                  </a:ext>
                </a:extLst>
              </p:cNvPr>
              <p:cNvSpPr/>
              <p:nvPr/>
            </p:nvSpPr>
            <p:spPr>
              <a:xfrm rot="2700000">
                <a:off x="1184176" y="1005096"/>
                <a:ext cx="582321" cy="5815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2313" name="직사각형 7">
              <a:extLst>
                <a:ext uri="{FF2B5EF4-FFF2-40B4-BE49-F238E27FC236}">
                  <a16:creationId xmlns:a16="http://schemas.microsoft.com/office/drawing/2014/main" id="{511F4441-94C6-4430-B52B-2535FC987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Admin</a:t>
              </a:r>
            </a:p>
          </p:txBody>
        </p:sp>
      </p:grpSp>
      <p:grpSp>
        <p:nvGrpSpPr>
          <p:cNvPr id="12293" name="그룹 20">
            <a:extLst>
              <a:ext uri="{FF2B5EF4-FFF2-40B4-BE49-F238E27FC236}">
                <a16:creationId xmlns:a16="http://schemas.microsoft.com/office/drawing/2014/main" id="{5C9C9DE7-7C01-43C0-8C80-D9EE6F0C5503}"/>
              </a:ext>
            </a:extLst>
          </p:cNvPr>
          <p:cNvGrpSpPr>
            <a:grpSpLocks/>
          </p:cNvGrpSpPr>
          <p:nvPr/>
        </p:nvGrpSpPr>
        <p:grpSpPr bwMode="auto">
          <a:xfrm>
            <a:off x="4748213" y="1603375"/>
            <a:ext cx="1995487" cy="1450975"/>
            <a:chOff x="1345807" y="2991300"/>
            <a:chExt cx="1994884" cy="1450975"/>
          </a:xfrm>
        </p:grpSpPr>
        <p:grpSp>
          <p:nvGrpSpPr>
            <p:cNvPr id="12306" name="그룹 11">
              <a:extLst>
                <a:ext uri="{FF2B5EF4-FFF2-40B4-BE49-F238E27FC236}">
                  <a16:creationId xmlns:a16="http://schemas.microsoft.com/office/drawing/2014/main" id="{1D2E6608-7A5B-4FA0-905D-61C95E989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1028" y="2991300"/>
              <a:ext cx="1859663" cy="1450975"/>
              <a:chOff x="1184672" y="1004679"/>
              <a:chExt cx="746445" cy="582444"/>
            </a:xfrm>
          </p:grpSpPr>
          <p:sp>
            <p:nvSpPr>
              <p:cNvPr id="26" name="모서리가 둥근 직사각형 18">
                <a:extLst>
                  <a:ext uri="{FF2B5EF4-FFF2-40B4-BE49-F238E27FC236}">
                    <a16:creationId xmlns:a16="http://schemas.microsoft.com/office/drawing/2014/main" id="{6C89D009-308F-4EC8-8FCF-8805B66F86F2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7" name="모서리가 둥근 직사각형 19">
                <a:extLst>
                  <a:ext uri="{FF2B5EF4-FFF2-40B4-BE49-F238E27FC236}">
                    <a16:creationId xmlns:a16="http://schemas.microsoft.com/office/drawing/2014/main" id="{F99C113E-7240-4509-930C-D472FCC4A50D}"/>
                  </a:ext>
                </a:extLst>
              </p:cNvPr>
              <p:cNvSpPr/>
              <p:nvPr/>
            </p:nvSpPr>
            <p:spPr>
              <a:xfrm rot="2700000">
                <a:off x="1184114" y="1005106"/>
                <a:ext cx="582444" cy="5815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2307" name="직사각형 7">
              <a:extLst>
                <a:ext uri="{FF2B5EF4-FFF2-40B4-BE49-F238E27FC236}">
                  <a16:creationId xmlns:a16="http://schemas.microsoft.com/office/drawing/2014/main" id="{C8C71E91-E645-4AC9-9639-52327F4D9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Player</a:t>
              </a:r>
            </a:p>
          </p:txBody>
        </p:sp>
      </p:grpSp>
      <p:grpSp>
        <p:nvGrpSpPr>
          <p:cNvPr id="12294" name="그룹 27">
            <a:extLst>
              <a:ext uri="{FF2B5EF4-FFF2-40B4-BE49-F238E27FC236}">
                <a16:creationId xmlns:a16="http://schemas.microsoft.com/office/drawing/2014/main" id="{38F2707C-E6CC-4078-BF9D-D4E2B93A81CD}"/>
              </a:ext>
            </a:extLst>
          </p:cNvPr>
          <p:cNvGrpSpPr>
            <a:grpSpLocks/>
          </p:cNvGrpSpPr>
          <p:nvPr/>
        </p:nvGrpSpPr>
        <p:grpSpPr bwMode="auto">
          <a:xfrm>
            <a:off x="8582025" y="1603375"/>
            <a:ext cx="1993900" cy="1450975"/>
            <a:chOff x="1345807" y="2991426"/>
            <a:chExt cx="1994884" cy="1450668"/>
          </a:xfrm>
        </p:grpSpPr>
        <p:grpSp>
          <p:nvGrpSpPr>
            <p:cNvPr id="12300" name="그룹 11">
              <a:extLst>
                <a:ext uri="{FF2B5EF4-FFF2-40B4-BE49-F238E27FC236}">
                  <a16:creationId xmlns:a16="http://schemas.microsoft.com/office/drawing/2014/main" id="{D7D2F55C-2BA6-46C9-A8BC-C8D1654674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0592" y="2991426"/>
              <a:ext cx="1860099" cy="1450668"/>
              <a:chOff x="1184497" y="1004730"/>
              <a:chExt cx="746620" cy="582321"/>
            </a:xfrm>
          </p:grpSpPr>
          <p:sp>
            <p:nvSpPr>
              <p:cNvPr id="31" name="모서리가 둥근 직사각형 18">
                <a:extLst>
                  <a:ext uri="{FF2B5EF4-FFF2-40B4-BE49-F238E27FC236}">
                    <a16:creationId xmlns:a16="http://schemas.microsoft.com/office/drawing/2014/main" id="{5408E51D-B005-4BA1-8EE6-A49E3C1070A1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2" name="모서리가 둥근 직사각형 19">
                <a:extLst>
                  <a:ext uri="{FF2B5EF4-FFF2-40B4-BE49-F238E27FC236}">
                    <a16:creationId xmlns:a16="http://schemas.microsoft.com/office/drawing/2014/main" id="{9CC73C5C-42B8-4BC3-B028-5A3BBB9A9719}"/>
                  </a:ext>
                </a:extLst>
              </p:cNvPr>
              <p:cNvSpPr/>
              <p:nvPr/>
            </p:nvSpPr>
            <p:spPr>
              <a:xfrm rot="2700000">
                <a:off x="1184451" y="1004864"/>
                <a:ext cx="582321" cy="58205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2301" name="직사각형 7">
              <a:extLst>
                <a:ext uri="{FF2B5EF4-FFF2-40B4-BE49-F238E27FC236}">
                  <a16:creationId xmlns:a16="http://schemas.microsoft.com/office/drawing/2014/main" id="{9B8503EF-D03D-4E96-8F22-277B002D1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Server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5E85789-C15B-4F83-95D0-88ED40E0BE52}"/>
              </a:ext>
            </a:extLst>
          </p:cNvPr>
          <p:cNvSpPr txBox="1"/>
          <p:nvPr/>
        </p:nvSpPr>
        <p:spPr>
          <a:xfrm>
            <a:off x="779463" y="3929063"/>
            <a:ext cx="2566987" cy="1433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대회 생성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퀴즈 생성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Player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용 컨텐츠 만들기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 err="1">
                <a:solidFill>
                  <a:srgbClr val="445569"/>
                </a:solidFill>
                <a:latin typeface="+mn-ea"/>
                <a:ea typeface="+mn-ea"/>
              </a:rPr>
              <a:t>정답용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 컨텐츠 만들기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5B73-D788-46F2-8DAF-F24F64CA1F5B}"/>
              </a:ext>
            </a:extLst>
          </p:cNvPr>
          <p:cNvSpPr txBox="1"/>
          <p:nvPr/>
        </p:nvSpPr>
        <p:spPr>
          <a:xfrm>
            <a:off x="3624263" y="3951288"/>
            <a:ext cx="4187825" cy="1431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대회의 퀴즈에 맞게 </a:t>
            </a: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AR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인식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시작</a:t>
            </a: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, 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종료 시간에 맞게 플레이어 타임 조절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점수</a:t>
            </a: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, Rank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푼</a:t>
            </a: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문제 답 체크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1366E-7BBE-4C91-97C5-47AA398A1D17}"/>
              </a:ext>
            </a:extLst>
          </p:cNvPr>
          <p:cNvSpPr txBox="1"/>
          <p:nvPr/>
        </p:nvSpPr>
        <p:spPr>
          <a:xfrm>
            <a:off x="8259763" y="3929063"/>
            <a:ext cx="3182937" cy="1432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로그인 여부 체크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회원가입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Admin / Player</a:t>
            </a:r>
            <a:r>
              <a:rPr lang="ko-KR" altLang="en-US" sz="1500" dirty="0">
                <a:solidFill>
                  <a:srgbClr val="445569"/>
                </a:solidFill>
                <a:latin typeface="+mn-ea"/>
              </a:rPr>
              <a:t> 컨텐츠 보관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Rank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D26BC95-9FCA-433A-B09A-8E75C3DD5F3A}"/>
              </a:ext>
            </a:extLst>
          </p:cNvPr>
          <p:cNvCxnSpPr>
            <a:cxnSpLocks/>
          </p:cNvCxnSpPr>
          <p:nvPr/>
        </p:nvCxnSpPr>
        <p:spPr>
          <a:xfrm>
            <a:off x="1836738" y="676275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1CD03B-59E5-4129-B895-DDC81D8F020B}"/>
              </a:ext>
            </a:extLst>
          </p:cNvPr>
          <p:cNvSpPr txBox="1"/>
          <p:nvPr/>
        </p:nvSpPr>
        <p:spPr>
          <a:xfrm>
            <a:off x="1833563" y="320675"/>
            <a:ext cx="961231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451383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1">
            <a:extLst>
              <a:ext uri="{FF2B5EF4-FFF2-40B4-BE49-F238E27FC236}">
                <a16:creationId xmlns:a16="http://schemas.microsoft.com/office/drawing/2014/main" id="{CE0F55DA-E9B9-4E10-9BCE-45751EBC1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78841-3E63-40FD-AF64-A5CA730F3C38}"/>
              </a:ext>
            </a:extLst>
          </p:cNvPr>
          <p:cNvSpPr txBox="1"/>
          <p:nvPr/>
        </p:nvSpPr>
        <p:spPr>
          <a:xfrm>
            <a:off x="849313" y="66675"/>
            <a:ext cx="5953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실행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D6B54B-A638-4684-A137-2CE29E292386}"/>
              </a:ext>
            </a:extLst>
          </p:cNvPr>
          <p:cNvCxnSpPr>
            <a:cxnSpLocks/>
          </p:cNvCxnSpPr>
          <p:nvPr/>
        </p:nvCxnSpPr>
        <p:spPr>
          <a:xfrm>
            <a:off x="1836738" y="676275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55ABDE-4E82-499D-93CB-F2178BB5F663}"/>
              </a:ext>
            </a:extLst>
          </p:cNvPr>
          <p:cNvSpPr txBox="1"/>
          <p:nvPr/>
        </p:nvSpPr>
        <p:spPr>
          <a:xfrm>
            <a:off x="1833563" y="320675"/>
            <a:ext cx="961231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실행 영상</a:t>
            </a:r>
          </a:p>
        </p:txBody>
      </p:sp>
      <p:pic>
        <p:nvPicPr>
          <p:cNvPr id="5" name="실행영상">
            <a:hlinkClick r:id="" action="ppaction://media"/>
            <a:extLst>
              <a:ext uri="{FF2B5EF4-FFF2-40B4-BE49-F238E27FC236}">
                <a16:creationId xmlns:a16="http://schemas.microsoft.com/office/drawing/2014/main" id="{5BDEFDD6-7851-4B9C-B307-7C4E98EC0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5890" y="1105988"/>
            <a:ext cx="2413626" cy="5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srgbClr val="05DDFE"/>
                </a:solidFill>
              </a:rPr>
              <a:t>소개</a:t>
            </a:r>
            <a:r>
              <a:rPr lang="en-US" altLang="ko-KR" sz="2400" b="1" i="1" kern="0" dirty="0">
                <a:solidFill>
                  <a:srgbClr val="05DDFE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041C78-1441-4CA4-B1F0-58BFC6DECDE0}"/>
              </a:ext>
            </a:extLst>
          </p:cNvPr>
          <p:cNvSpPr/>
          <p:nvPr/>
        </p:nvSpPr>
        <p:spPr>
          <a:xfrm>
            <a:off x="610634" y="1327306"/>
            <a:ext cx="8455006" cy="4671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이름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A6A6A6"/>
                </a:solidFill>
              </a:rPr>
              <a:t>보물찾기</a:t>
            </a:r>
            <a:r>
              <a:rPr lang="en-US" altLang="ko-KR" sz="1400" dirty="0">
                <a:solidFill>
                  <a:srgbClr val="A6A6A6"/>
                </a:solidFill>
              </a:rPr>
              <a:t> : in SKHU</a:t>
            </a: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rgbClr val="05DDF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목적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오프라인 대회를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AR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퀴즈를 통해 효과적이고 흥미롭게 진행하기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→ 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학교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내 보물찾기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5DDFE"/>
                </a:solidFill>
              </a:rPr>
              <a:t>AR Core &amp; AR Foundation</a:t>
            </a: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rgbClr val="05DDF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8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3">
            <a:extLst>
              <a:ext uri="{FF2B5EF4-FFF2-40B4-BE49-F238E27FC236}">
                <a16:creationId xmlns:a16="http://schemas.microsoft.com/office/drawing/2014/main" id="{719472AB-B5B2-4E8E-B04D-BF13B03D8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C24B6-FEA0-44DF-B371-6A4E9C2A7DF3}"/>
              </a:ext>
            </a:extLst>
          </p:cNvPr>
          <p:cNvSpPr txBox="1"/>
          <p:nvPr/>
        </p:nvSpPr>
        <p:spPr>
          <a:xfrm>
            <a:off x="849313" y="66675"/>
            <a:ext cx="5953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과제</a:t>
            </a:r>
          </a:p>
        </p:txBody>
      </p:sp>
      <p:grpSp>
        <p:nvGrpSpPr>
          <p:cNvPr id="14340" name="그룹 13">
            <a:extLst>
              <a:ext uri="{FF2B5EF4-FFF2-40B4-BE49-F238E27FC236}">
                <a16:creationId xmlns:a16="http://schemas.microsoft.com/office/drawing/2014/main" id="{81E085FE-6A55-4DDE-8CD2-AF3D40D9636D}"/>
              </a:ext>
            </a:extLst>
          </p:cNvPr>
          <p:cNvGrpSpPr>
            <a:grpSpLocks/>
          </p:cNvGrpSpPr>
          <p:nvPr/>
        </p:nvGrpSpPr>
        <p:grpSpPr bwMode="auto">
          <a:xfrm>
            <a:off x="2711450" y="1557338"/>
            <a:ext cx="1995488" cy="1449387"/>
            <a:chOff x="1345807" y="2991426"/>
            <a:chExt cx="1994884" cy="1450668"/>
          </a:xfrm>
        </p:grpSpPr>
        <p:grpSp>
          <p:nvGrpSpPr>
            <p:cNvPr id="14352" name="그룹 11">
              <a:extLst>
                <a:ext uri="{FF2B5EF4-FFF2-40B4-BE49-F238E27FC236}">
                  <a16:creationId xmlns:a16="http://schemas.microsoft.com/office/drawing/2014/main" id="{9FFE4DF3-D005-4319-BD21-70CB4B46F1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0592" y="2991426"/>
              <a:ext cx="1860099" cy="1450668"/>
              <a:chOff x="1184497" y="1004730"/>
              <a:chExt cx="746620" cy="582321"/>
            </a:xfrm>
          </p:grpSpPr>
          <p:sp>
            <p:nvSpPr>
              <p:cNvPr id="17" name="모서리가 둥근 직사각형 18">
                <a:extLst>
                  <a:ext uri="{FF2B5EF4-FFF2-40B4-BE49-F238E27FC236}">
                    <a16:creationId xmlns:a16="http://schemas.microsoft.com/office/drawing/2014/main" id="{66CF7D4D-036A-412D-8781-63F47765692E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36101265-0F30-43F9-9A61-F7B985B98BC1}"/>
                  </a:ext>
                </a:extLst>
              </p:cNvPr>
              <p:cNvSpPr/>
              <p:nvPr/>
            </p:nvSpPr>
            <p:spPr>
              <a:xfrm rot="2700000">
                <a:off x="1184176" y="1005096"/>
                <a:ext cx="582321" cy="58158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4353" name="직사각형 7">
              <a:extLst>
                <a:ext uri="{FF2B5EF4-FFF2-40B4-BE49-F238E27FC236}">
                  <a16:creationId xmlns:a16="http://schemas.microsoft.com/office/drawing/2014/main" id="{874B3C00-6109-4132-9DAE-AD05374E8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AR Core</a:t>
              </a:r>
            </a:p>
          </p:txBody>
        </p:sp>
      </p:grpSp>
      <p:grpSp>
        <p:nvGrpSpPr>
          <p:cNvPr id="14341" name="그룹 20">
            <a:extLst>
              <a:ext uri="{FF2B5EF4-FFF2-40B4-BE49-F238E27FC236}">
                <a16:creationId xmlns:a16="http://schemas.microsoft.com/office/drawing/2014/main" id="{70527E64-FE6E-41CD-BDD5-0F2F9E78BF0F}"/>
              </a:ext>
            </a:extLst>
          </p:cNvPr>
          <p:cNvGrpSpPr>
            <a:grpSpLocks/>
          </p:cNvGrpSpPr>
          <p:nvPr/>
        </p:nvGrpSpPr>
        <p:grpSpPr bwMode="auto">
          <a:xfrm>
            <a:off x="6680200" y="1603375"/>
            <a:ext cx="1995488" cy="1450975"/>
            <a:chOff x="1345807" y="2991300"/>
            <a:chExt cx="1994884" cy="1450975"/>
          </a:xfrm>
        </p:grpSpPr>
        <p:grpSp>
          <p:nvGrpSpPr>
            <p:cNvPr id="14346" name="그룹 11">
              <a:extLst>
                <a:ext uri="{FF2B5EF4-FFF2-40B4-BE49-F238E27FC236}">
                  <a16:creationId xmlns:a16="http://schemas.microsoft.com/office/drawing/2014/main" id="{146475A6-B481-4B01-8C97-1377712E5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1028" y="2991300"/>
              <a:ext cx="1859663" cy="1450975"/>
              <a:chOff x="1184672" y="1004679"/>
              <a:chExt cx="746445" cy="582444"/>
            </a:xfrm>
          </p:grpSpPr>
          <p:sp>
            <p:nvSpPr>
              <p:cNvPr id="26" name="모서리가 둥근 직사각형 18">
                <a:extLst>
                  <a:ext uri="{FF2B5EF4-FFF2-40B4-BE49-F238E27FC236}">
                    <a16:creationId xmlns:a16="http://schemas.microsoft.com/office/drawing/2014/main" id="{D3C4EBCF-621B-489E-9399-41DC3A4B9A80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27" name="모서리가 둥근 직사각형 19">
                <a:extLst>
                  <a:ext uri="{FF2B5EF4-FFF2-40B4-BE49-F238E27FC236}">
                    <a16:creationId xmlns:a16="http://schemas.microsoft.com/office/drawing/2014/main" id="{A66C4D40-07B2-4607-93C3-E29E8B4A13C3}"/>
                  </a:ext>
                </a:extLst>
              </p:cNvPr>
              <p:cNvSpPr/>
              <p:nvPr/>
            </p:nvSpPr>
            <p:spPr>
              <a:xfrm rot="2700000">
                <a:off x="1184115" y="1005106"/>
                <a:ext cx="582444" cy="58158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4347" name="직사각형 7">
              <a:extLst>
                <a:ext uri="{FF2B5EF4-FFF2-40B4-BE49-F238E27FC236}">
                  <a16:creationId xmlns:a16="http://schemas.microsoft.com/office/drawing/2014/main" id="{2BC5FDE1-32E6-42C8-90AF-9EEEC96F7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Server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37A989-4241-45AC-B9B0-12F58D9E931D}"/>
              </a:ext>
            </a:extLst>
          </p:cNvPr>
          <p:cNvSpPr txBox="1"/>
          <p:nvPr/>
        </p:nvSpPr>
        <p:spPr>
          <a:xfrm>
            <a:off x="2711450" y="3929063"/>
            <a:ext cx="2566988" cy="7413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전체 자료 부족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사진 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CE5B5-247C-457F-B815-8246D2D47E0D}"/>
              </a:ext>
            </a:extLst>
          </p:cNvPr>
          <p:cNvSpPr txBox="1"/>
          <p:nvPr/>
        </p:nvSpPr>
        <p:spPr>
          <a:xfrm>
            <a:off x="6134100" y="3951288"/>
            <a:ext cx="4210050" cy="739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서버를 사용하는 프로그래밍 경험 부족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서버 구동방식 설정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430E0DC-840C-4FF8-A718-F37A509BDE95}"/>
              </a:ext>
            </a:extLst>
          </p:cNvPr>
          <p:cNvCxnSpPr>
            <a:cxnSpLocks/>
          </p:cNvCxnSpPr>
          <p:nvPr/>
        </p:nvCxnSpPr>
        <p:spPr>
          <a:xfrm>
            <a:off x="1836738" y="676275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C14A28-2B26-49D7-B892-22CFC22AD1AF}"/>
              </a:ext>
            </a:extLst>
          </p:cNvPr>
          <p:cNvSpPr txBox="1"/>
          <p:nvPr/>
        </p:nvSpPr>
        <p:spPr>
          <a:xfrm>
            <a:off x="1833563" y="320675"/>
            <a:ext cx="961231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초반 해결 과제</a:t>
            </a:r>
          </a:p>
        </p:txBody>
      </p:sp>
    </p:spTree>
    <p:extLst>
      <p:ext uri="{BB962C8B-B14F-4D97-AF65-F5344CB8AC3E}">
        <p14:creationId xmlns:p14="http://schemas.microsoft.com/office/powerpoint/2010/main" val="1706902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>
            <a:extLst>
              <a:ext uri="{FF2B5EF4-FFF2-40B4-BE49-F238E27FC236}">
                <a16:creationId xmlns:a16="http://schemas.microsoft.com/office/drawing/2014/main" id="{7CB6DD0D-212E-439B-B826-F787F7ADE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B06AD-DD17-4B2E-BD91-73A580AA672F}"/>
              </a:ext>
            </a:extLst>
          </p:cNvPr>
          <p:cNvSpPr txBox="1"/>
          <p:nvPr/>
        </p:nvSpPr>
        <p:spPr>
          <a:xfrm>
            <a:off x="849313" y="66675"/>
            <a:ext cx="5953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과제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C32ECE-34C5-4725-B425-0C9E88A09954}"/>
              </a:ext>
            </a:extLst>
          </p:cNvPr>
          <p:cNvGrpSpPr>
            <a:grpSpLocks/>
          </p:cNvGrpSpPr>
          <p:nvPr/>
        </p:nvGrpSpPr>
        <p:grpSpPr bwMode="auto">
          <a:xfrm>
            <a:off x="763588" y="1628775"/>
            <a:ext cx="7208837" cy="4311650"/>
            <a:chOff x="736277" y="2060848"/>
            <a:chExt cx="7208127" cy="4311199"/>
          </a:xfrm>
        </p:grpSpPr>
        <p:grpSp>
          <p:nvGrpSpPr>
            <p:cNvPr id="15378" name="그룹 13">
              <a:extLst>
                <a:ext uri="{FF2B5EF4-FFF2-40B4-BE49-F238E27FC236}">
                  <a16:creationId xmlns:a16="http://schemas.microsoft.com/office/drawing/2014/main" id="{5AD8AC8F-85B1-4536-B8C1-2C194456B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277" y="2060848"/>
              <a:ext cx="2026742" cy="1450974"/>
              <a:chOff x="1313949" y="2991298"/>
              <a:chExt cx="2026742" cy="1450974"/>
            </a:xfrm>
          </p:grpSpPr>
          <p:grpSp>
            <p:nvGrpSpPr>
              <p:cNvPr id="15387" name="그룹 11">
                <a:extLst>
                  <a:ext uri="{FF2B5EF4-FFF2-40B4-BE49-F238E27FC236}">
                    <a16:creationId xmlns:a16="http://schemas.microsoft.com/office/drawing/2014/main" id="{A9336819-2B9D-47C2-86D3-779B35D8E9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1028" y="2991298"/>
                <a:ext cx="1859663" cy="1450974"/>
                <a:chOff x="1184672" y="1004679"/>
                <a:chExt cx="746445" cy="582444"/>
              </a:xfrm>
            </p:grpSpPr>
            <p:sp>
              <p:nvSpPr>
                <p:cNvPr id="17" name="모서리가 둥근 직사각형 18">
                  <a:extLst>
                    <a:ext uri="{FF2B5EF4-FFF2-40B4-BE49-F238E27FC236}">
                      <a16:creationId xmlns:a16="http://schemas.microsoft.com/office/drawing/2014/main" id="{F4328DDF-4B07-4572-8C1F-39B712F3A1B8}"/>
                    </a:ext>
                  </a:extLst>
                </p:cNvPr>
                <p:cNvSpPr/>
                <p:nvPr/>
              </p:nvSpPr>
              <p:spPr>
                <a:xfrm rot="2700000">
                  <a:off x="1348798" y="1004730"/>
                  <a:ext cx="582319" cy="582319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0" name="모서리가 둥근 직사각형 19">
                  <a:extLst>
                    <a:ext uri="{FF2B5EF4-FFF2-40B4-BE49-F238E27FC236}">
                      <a16:creationId xmlns:a16="http://schemas.microsoft.com/office/drawing/2014/main" id="{F304D202-3339-4E4A-854D-C3B9727B0053}"/>
                    </a:ext>
                  </a:extLst>
                </p:cNvPr>
                <p:cNvSpPr/>
                <p:nvPr/>
              </p:nvSpPr>
              <p:spPr>
                <a:xfrm rot="2700000">
                  <a:off x="1184171" y="1005017"/>
                  <a:ext cx="582383" cy="58170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/>
                </a:p>
              </p:txBody>
            </p:sp>
          </p:grpSp>
          <p:sp>
            <p:nvSpPr>
              <p:cNvPr id="15388" name="직사각형 7">
                <a:extLst>
                  <a:ext uri="{FF2B5EF4-FFF2-40B4-BE49-F238E27FC236}">
                    <a16:creationId xmlns:a16="http://schemas.microsoft.com/office/drawing/2014/main" id="{8FB0C211-FD52-4091-A2A6-372ECB83E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949" y="3324341"/>
                <a:ext cx="1754189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ko-KR" altLang="en-US" sz="1500" b="1">
                    <a:solidFill>
                      <a:srgbClr val="595959"/>
                    </a:solidFill>
                  </a:rPr>
                  <a:t>인식률 </a:t>
                </a:r>
                <a:endParaRPr lang="en-US" altLang="ko-KR" sz="1500" b="1">
                  <a:solidFill>
                    <a:srgbClr val="595959"/>
                  </a:solidFill>
                </a:endParaRPr>
              </a:p>
              <a:p>
                <a:pPr algn="ctr"/>
                <a:r>
                  <a:rPr lang="en-US" altLang="ko-KR" sz="1500" b="1">
                    <a:solidFill>
                      <a:srgbClr val="595959"/>
                    </a:solidFill>
                  </a:rPr>
                  <a:t>vs </a:t>
                </a:r>
              </a:p>
              <a:p>
                <a:pPr algn="ctr"/>
                <a:r>
                  <a:rPr lang="en-US" altLang="ko-KR" sz="1500" b="1">
                    <a:solidFill>
                      <a:srgbClr val="595959"/>
                    </a:solidFill>
                  </a:rPr>
                  <a:t>3D </a:t>
                </a:r>
                <a:r>
                  <a:rPr lang="ko-KR" altLang="en-US" sz="1500" b="1">
                    <a:solidFill>
                      <a:srgbClr val="595959"/>
                    </a:solidFill>
                  </a:rPr>
                  <a:t>모델 위치</a:t>
                </a:r>
                <a:endParaRPr lang="en-US" altLang="ko-KR" sz="1500" b="1">
                  <a:solidFill>
                    <a:srgbClr val="595959"/>
                  </a:solidFill>
                </a:endParaRPr>
              </a:p>
            </p:txBody>
          </p:sp>
        </p:grpSp>
        <p:grpSp>
          <p:nvGrpSpPr>
            <p:cNvPr id="15379" name="그룹 20">
              <a:extLst>
                <a:ext uri="{FF2B5EF4-FFF2-40B4-BE49-F238E27FC236}">
                  <a16:creationId xmlns:a16="http://schemas.microsoft.com/office/drawing/2014/main" id="{C3943C2C-FEF2-4021-BE44-0964101D2B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2064" y="2107280"/>
              <a:ext cx="2009678" cy="1450975"/>
              <a:chOff x="1331013" y="2991300"/>
              <a:chExt cx="2009678" cy="1450975"/>
            </a:xfrm>
          </p:grpSpPr>
          <p:grpSp>
            <p:nvGrpSpPr>
              <p:cNvPr id="15381" name="그룹 11">
                <a:extLst>
                  <a:ext uri="{FF2B5EF4-FFF2-40B4-BE49-F238E27FC236}">
                    <a16:creationId xmlns:a16="http://schemas.microsoft.com/office/drawing/2014/main" id="{73BE7497-5B78-4E9F-97CC-D4AE9C803D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1028" y="2991300"/>
                <a:ext cx="1859663" cy="1450975"/>
                <a:chOff x="1184672" y="1004679"/>
                <a:chExt cx="746445" cy="582444"/>
              </a:xfrm>
            </p:grpSpPr>
            <p:sp>
              <p:nvSpPr>
                <p:cNvPr id="26" name="모서리가 둥근 직사각형 18">
                  <a:extLst>
                    <a:ext uri="{FF2B5EF4-FFF2-40B4-BE49-F238E27FC236}">
                      <a16:creationId xmlns:a16="http://schemas.microsoft.com/office/drawing/2014/main" id="{26B67CA5-0EE5-487B-9FF7-DEBC1C185819}"/>
                    </a:ext>
                  </a:extLst>
                </p:cNvPr>
                <p:cNvSpPr/>
                <p:nvPr/>
              </p:nvSpPr>
              <p:spPr>
                <a:xfrm rot="2700000">
                  <a:off x="1348798" y="1004730"/>
                  <a:ext cx="582319" cy="582319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7" name="모서리가 둥근 직사각형 19">
                  <a:extLst>
                    <a:ext uri="{FF2B5EF4-FFF2-40B4-BE49-F238E27FC236}">
                      <a16:creationId xmlns:a16="http://schemas.microsoft.com/office/drawing/2014/main" id="{B02F83AF-466C-40C1-862E-1A2B94D9F5C2}"/>
                    </a:ext>
                  </a:extLst>
                </p:cNvPr>
                <p:cNvSpPr/>
                <p:nvPr/>
              </p:nvSpPr>
              <p:spPr>
                <a:xfrm rot="2700000">
                  <a:off x="1184662" y="1004856"/>
                  <a:ext cx="582383" cy="58170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/>
                </a:p>
              </p:txBody>
            </p:sp>
          </p:grpSp>
          <p:sp>
            <p:nvSpPr>
              <p:cNvPr id="15382" name="직사각형 7">
                <a:extLst>
                  <a:ext uri="{FF2B5EF4-FFF2-40B4-BE49-F238E27FC236}">
                    <a16:creationId xmlns:a16="http://schemas.microsoft.com/office/drawing/2014/main" id="{3A1747CB-6AF1-4002-AAC6-9F8152947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013" y="3218901"/>
                <a:ext cx="1754189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2000" b="1">
                    <a:solidFill>
                      <a:srgbClr val="595959"/>
                    </a:solidFill>
                  </a:rPr>
                  <a:t>Runtime reference Library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926952-EF62-4F83-AACA-66209DBB2034}"/>
                </a:ext>
              </a:extLst>
            </p:cNvPr>
            <p:cNvSpPr txBox="1"/>
            <p:nvPr/>
          </p:nvSpPr>
          <p:spPr>
            <a:xfrm>
              <a:off x="3576034" y="3900569"/>
              <a:ext cx="4368370" cy="24714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500" dirty="0">
                  <a:solidFill>
                    <a:srgbClr val="445569"/>
                  </a:solidFill>
                  <a:latin typeface="+mn-ea"/>
                  <a:ea typeface="+mn-ea"/>
                </a:rPr>
                <a:t>이미지를 임의의 그룹으로 묶어 인식 목표</a:t>
              </a:r>
              <a:endParaRPr lang="en-US" altLang="ko-KR" sz="1500" dirty="0">
                <a:solidFill>
                  <a:srgbClr val="445569"/>
                </a:solidFill>
                <a:latin typeface="+mn-ea"/>
                <a:ea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500" dirty="0">
                  <a:solidFill>
                    <a:srgbClr val="445569"/>
                  </a:solidFill>
                  <a:latin typeface="+mn-ea"/>
                  <a:ea typeface="+mn-ea"/>
                </a:rPr>
                <a:t>Preview Package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500" dirty="0">
                  <a:solidFill>
                    <a:srgbClr val="445569"/>
                  </a:solidFill>
                  <a:latin typeface="+mn-ea"/>
                  <a:ea typeface="+mn-ea"/>
                </a:rPr>
                <a:t>AR Foundation 3.1.3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500" dirty="0">
                  <a:solidFill>
                    <a:srgbClr val="445569"/>
                  </a:solidFill>
                  <a:latin typeface="+mn-ea"/>
                  <a:ea typeface="+mn-ea"/>
                </a:rPr>
                <a:t>AR </a:t>
              </a:r>
              <a:r>
                <a:rPr lang="en-US" altLang="ko-KR" sz="1500" dirty="0" err="1">
                  <a:solidFill>
                    <a:srgbClr val="445569"/>
                  </a:solidFill>
                  <a:latin typeface="+mn-ea"/>
                  <a:ea typeface="+mn-ea"/>
                </a:rPr>
                <a:t>SubSystem</a:t>
              </a:r>
              <a:r>
                <a:rPr lang="en-US" altLang="ko-KR" sz="1500" dirty="0">
                  <a:solidFill>
                    <a:srgbClr val="445569"/>
                  </a:solidFill>
                  <a:latin typeface="+mn-ea"/>
                  <a:ea typeface="+mn-ea"/>
                </a:rPr>
                <a:t> 3.1.3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500" dirty="0" err="1">
                  <a:solidFill>
                    <a:srgbClr val="445569"/>
                  </a:solidFill>
                  <a:latin typeface="+mn-ea"/>
                  <a:ea typeface="+mn-ea"/>
                </a:rPr>
                <a:t>ARCore</a:t>
              </a:r>
              <a:r>
                <a:rPr lang="en-US" altLang="ko-KR" sz="1500" dirty="0">
                  <a:solidFill>
                    <a:srgbClr val="445569"/>
                  </a:solidFill>
                  <a:latin typeface="+mn-ea"/>
                  <a:ea typeface="+mn-ea"/>
                </a:rPr>
                <a:t> XR Plugin 3.1.3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500" dirty="0">
                  <a:solidFill>
                    <a:srgbClr val="445569"/>
                  </a:solidFill>
                  <a:latin typeface="+mn-ea"/>
                  <a:ea typeface="+mn-ea"/>
                </a:rPr>
                <a:t>가능성 발견</a:t>
              </a:r>
              <a:r>
                <a:rPr lang="en-US" altLang="ko-KR" sz="1500" dirty="0">
                  <a:solidFill>
                    <a:srgbClr val="445569"/>
                  </a:solidFill>
                  <a:latin typeface="+mn-ea"/>
                  <a:ea typeface="+mn-ea"/>
                </a:rPr>
                <a:t>, But </a:t>
              </a:r>
              <a:r>
                <a:rPr lang="ko-KR" altLang="en-US" sz="1500" dirty="0">
                  <a:solidFill>
                    <a:srgbClr val="445569"/>
                  </a:solidFill>
                  <a:latin typeface="+mn-ea"/>
                  <a:ea typeface="+mn-ea"/>
                </a:rPr>
                <a:t>시간 부족</a:t>
              </a:r>
              <a:endParaRPr lang="en-US" altLang="ko-KR" sz="1500" dirty="0">
                <a:solidFill>
                  <a:srgbClr val="445569"/>
                </a:solidFill>
                <a:latin typeface="+mn-ea"/>
                <a:ea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500" dirty="0">
                  <a:solidFill>
                    <a:srgbClr val="445569"/>
                  </a:solidFill>
                  <a:latin typeface="+mn-ea"/>
                  <a:ea typeface="+mn-ea"/>
                </a:rPr>
                <a:t>인식 가능 사진 판별 문제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FC7B72-B879-4DC8-A032-E9388732704F}"/>
              </a:ext>
            </a:extLst>
          </p:cNvPr>
          <p:cNvCxnSpPr>
            <a:cxnSpLocks/>
          </p:cNvCxnSpPr>
          <p:nvPr/>
        </p:nvCxnSpPr>
        <p:spPr>
          <a:xfrm>
            <a:off x="1836738" y="676275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86D846-CBFD-47A4-95CE-07828B2B6013}"/>
              </a:ext>
            </a:extLst>
          </p:cNvPr>
          <p:cNvSpPr txBox="1"/>
          <p:nvPr/>
        </p:nvSpPr>
        <p:spPr>
          <a:xfrm>
            <a:off x="1833563" y="320675"/>
            <a:ext cx="961231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핵심 과제</a:t>
            </a:r>
          </a:p>
        </p:txBody>
      </p:sp>
      <p:grpSp>
        <p:nvGrpSpPr>
          <p:cNvPr id="15367" name="그룹 32">
            <a:extLst>
              <a:ext uri="{FF2B5EF4-FFF2-40B4-BE49-F238E27FC236}">
                <a16:creationId xmlns:a16="http://schemas.microsoft.com/office/drawing/2014/main" id="{614A7D07-228F-4266-8855-4A78472C7062}"/>
              </a:ext>
            </a:extLst>
          </p:cNvPr>
          <p:cNvGrpSpPr>
            <a:grpSpLocks/>
          </p:cNvGrpSpPr>
          <p:nvPr/>
        </p:nvGrpSpPr>
        <p:grpSpPr bwMode="auto">
          <a:xfrm>
            <a:off x="8832850" y="1628775"/>
            <a:ext cx="2017713" cy="1450975"/>
            <a:chOff x="1323034" y="2991300"/>
            <a:chExt cx="2017657" cy="1450974"/>
          </a:xfrm>
        </p:grpSpPr>
        <p:grpSp>
          <p:nvGrpSpPr>
            <p:cNvPr id="15372" name="그룹 11">
              <a:extLst>
                <a:ext uri="{FF2B5EF4-FFF2-40B4-BE49-F238E27FC236}">
                  <a16:creationId xmlns:a16="http://schemas.microsoft.com/office/drawing/2014/main" id="{A60B37CF-C9D4-442C-B52D-B24E3B3FA3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1028" y="2991300"/>
              <a:ext cx="1859663" cy="1450974"/>
              <a:chOff x="1184672" y="1004680"/>
              <a:chExt cx="746445" cy="582444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2FCFAA7-2E5D-4514-B4D7-EB18892563FA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7" name="모서리가 둥근 직사각형 19">
                <a:extLst>
                  <a:ext uri="{FF2B5EF4-FFF2-40B4-BE49-F238E27FC236}">
                    <a16:creationId xmlns:a16="http://schemas.microsoft.com/office/drawing/2014/main" id="{DACA70E7-7CB7-45D7-B946-6144172DC3A6}"/>
                  </a:ext>
                </a:extLst>
              </p:cNvPr>
              <p:cNvSpPr/>
              <p:nvPr/>
            </p:nvSpPr>
            <p:spPr>
              <a:xfrm rot="2700000">
                <a:off x="1184626" y="1005027"/>
                <a:ext cx="582444" cy="5817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5373" name="직사각형 7">
              <a:extLst>
                <a:ext uri="{FF2B5EF4-FFF2-40B4-BE49-F238E27FC236}">
                  <a16:creationId xmlns:a16="http://schemas.microsoft.com/office/drawing/2014/main" id="{E69BB2C8-DBA3-4AEA-B235-9B66C407D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034" y="3486219"/>
              <a:ext cx="175418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1500" b="1">
                  <a:solidFill>
                    <a:srgbClr val="595959"/>
                  </a:solidFill>
                </a:rPr>
                <a:t>인식 가능 사진</a:t>
              </a:r>
              <a:endParaRPr lang="en-US" altLang="ko-KR" sz="1500" b="1">
                <a:solidFill>
                  <a:srgbClr val="595959"/>
                </a:solidFill>
              </a:endParaRPr>
            </a:p>
            <a:p>
              <a:pPr algn="ctr"/>
              <a:r>
                <a:rPr lang="ko-KR" altLang="en-US" sz="1500" b="1">
                  <a:solidFill>
                    <a:srgbClr val="595959"/>
                  </a:solidFill>
                </a:rPr>
                <a:t>판별 문제</a:t>
              </a:r>
              <a:endParaRPr lang="en-US" altLang="ko-KR" sz="1500" b="1">
                <a:solidFill>
                  <a:srgbClr val="595959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A7C13C-5F1E-4C6E-9123-642BAF3F5597}"/>
              </a:ext>
            </a:extLst>
          </p:cNvPr>
          <p:cNvSpPr txBox="1"/>
          <p:nvPr/>
        </p:nvSpPr>
        <p:spPr>
          <a:xfrm>
            <a:off x="7824788" y="3486150"/>
            <a:ext cx="4271962" cy="393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이미지에 특징점이 많을 수록 인식률 상승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1123647-4C44-4B0F-98DA-F1EB0B50196F}"/>
              </a:ext>
            </a:extLst>
          </p:cNvPr>
          <p:cNvGrpSpPr>
            <a:grpSpLocks/>
          </p:cNvGrpSpPr>
          <p:nvPr/>
        </p:nvGrpSpPr>
        <p:grpSpPr bwMode="auto">
          <a:xfrm>
            <a:off x="501650" y="1600200"/>
            <a:ext cx="8331200" cy="3956050"/>
            <a:chOff x="545325" y="1835574"/>
            <a:chExt cx="8331320" cy="3956534"/>
          </a:xfrm>
        </p:grpSpPr>
        <p:pic>
          <p:nvPicPr>
            <p:cNvPr id="15370" name="그림 1">
              <a:extLst>
                <a:ext uri="{FF2B5EF4-FFF2-40B4-BE49-F238E27FC236}">
                  <a16:creationId xmlns:a16="http://schemas.microsoft.com/office/drawing/2014/main" id="{690AD41C-764E-4992-AC6A-778E1B4EF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32" y="1835574"/>
              <a:ext cx="7512382" cy="3360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1" name="TextBox 9">
              <a:extLst>
                <a:ext uri="{FF2B5EF4-FFF2-40B4-BE49-F238E27FC236}">
                  <a16:creationId xmlns:a16="http://schemas.microsoft.com/office/drawing/2014/main" id="{089F2194-ECF7-40A7-90F4-E5962FC69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325" y="5422776"/>
              <a:ext cx="83313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/>
                <a:t>arcoreimg </a:t>
              </a:r>
              <a:r>
                <a:rPr lang="en-US" altLang="ko-KR">
                  <a:hlinkClick r:id="rId3"/>
                </a:rPr>
                <a:t>https://developers.google.com/ar/develop/java/augmented-images</a:t>
              </a:r>
              <a:endParaRPr lang="en-US" altLang="ko-KR"/>
            </a:p>
          </p:txBody>
        </p:sp>
      </p:grpSp>
    </p:spTree>
    <p:extLst>
      <p:ext uri="{BB962C8B-B14F-4D97-AF65-F5344CB8AC3E}">
        <p14:creationId xmlns:p14="http://schemas.microsoft.com/office/powerpoint/2010/main" val="128432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3">
            <a:extLst>
              <a:ext uri="{FF2B5EF4-FFF2-40B4-BE49-F238E27FC236}">
                <a16:creationId xmlns:a16="http://schemas.microsoft.com/office/drawing/2014/main" id="{3A5FE98D-02F6-4543-93A9-C6BF3F303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34258-7CA0-4ACF-988C-E4E04AE680AC}"/>
              </a:ext>
            </a:extLst>
          </p:cNvPr>
          <p:cNvSpPr txBox="1"/>
          <p:nvPr/>
        </p:nvSpPr>
        <p:spPr>
          <a:xfrm>
            <a:off x="849313" y="66675"/>
            <a:ext cx="5953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과제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A0D2889-7D48-4604-B967-5A8300707277}"/>
              </a:ext>
            </a:extLst>
          </p:cNvPr>
          <p:cNvCxnSpPr>
            <a:cxnSpLocks/>
          </p:cNvCxnSpPr>
          <p:nvPr/>
        </p:nvCxnSpPr>
        <p:spPr>
          <a:xfrm>
            <a:off x="1836738" y="676275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219BBF-32F8-47D9-8481-0A4888523750}"/>
              </a:ext>
            </a:extLst>
          </p:cNvPr>
          <p:cNvSpPr txBox="1"/>
          <p:nvPr/>
        </p:nvSpPr>
        <p:spPr>
          <a:xfrm>
            <a:off x="1833563" y="320675"/>
            <a:ext cx="961231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해결 과제</a:t>
            </a:r>
          </a:p>
        </p:txBody>
      </p:sp>
      <p:grpSp>
        <p:nvGrpSpPr>
          <p:cNvPr id="16390" name="그룹 17">
            <a:extLst>
              <a:ext uri="{FF2B5EF4-FFF2-40B4-BE49-F238E27FC236}">
                <a16:creationId xmlns:a16="http://schemas.microsoft.com/office/drawing/2014/main" id="{0B662E9F-D92A-48E6-A4F8-1D10344E8B3A}"/>
              </a:ext>
            </a:extLst>
          </p:cNvPr>
          <p:cNvGrpSpPr>
            <a:grpSpLocks/>
          </p:cNvGrpSpPr>
          <p:nvPr/>
        </p:nvGrpSpPr>
        <p:grpSpPr bwMode="auto">
          <a:xfrm>
            <a:off x="774700" y="1592263"/>
            <a:ext cx="1995488" cy="1450975"/>
            <a:chOff x="1345807" y="2991426"/>
            <a:chExt cx="1994884" cy="1450668"/>
          </a:xfrm>
        </p:grpSpPr>
        <p:grpSp>
          <p:nvGrpSpPr>
            <p:cNvPr id="16408" name="그룹 11">
              <a:extLst>
                <a:ext uri="{FF2B5EF4-FFF2-40B4-BE49-F238E27FC236}">
                  <a16:creationId xmlns:a16="http://schemas.microsoft.com/office/drawing/2014/main" id="{8B5C57E8-FE32-4F24-99E5-DCBD8078B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0592" y="2991426"/>
              <a:ext cx="1860099" cy="1450668"/>
              <a:chOff x="1184497" y="1004730"/>
              <a:chExt cx="746620" cy="582321"/>
            </a:xfrm>
          </p:grpSpPr>
          <p:sp>
            <p:nvSpPr>
              <p:cNvPr id="23" name="모서리가 둥근 직사각형 18">
                <a:extLst>
                  <a:ext uri="{FF2B5EF4-FFF2-40B4-BE49-F238E27FC236}">
                    <a16:creationId xmlns:a16="http://schemas.microsoft.com/office/drawing/2014/main" id="{A760AF26-6676-4AC4-B76D-B1F506FD04F6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28" name="모서리가 둥근 직사각형 19">
                <a:extLst>
                  <a:ext uri="{FF2B5EF4-FFF2-40B4-BE49-F238E27FC236}">
                    <a16:creationId xmlns:a16="http://schemas.microsoft.com/office/drawing/2014/main" id="{28CA526A-D481-4534-A2EF-8AF6425EF2E1}"/>
                  </a:ext>
                </a:extLst>
              </p:cNvPr>
              <p:cNvSpPr/>
              <p:nvPr/>
            </p:nvSpPr>
            <p:spPr>
              <a:xfrm rot="2700000">
                <a:off x="1184176" y="1005096"/>
                <a:ext cx="582321" cy="58158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6409" name="직사각형 7">
              <a:extLst>
                <a:ext uri="{FF2B5EF4-FFF2-40B4-BE49-F238E27FC236}">
                  <a16:creationId xmlns:a16="http://schemas.microsoft.com/office/drawing/2014/main" id="{664BD3B5-31BD-489E-A1E6-C20E766F3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Admin</a:t>
              </a:r>
            </a:p>
          </p:txBody>
        </p:sp>
      </p:grpSp>
      <p:grpSp>
        <p:nvGrpSpPr>
          <p:cNvPr id="16391" name="그룹 28">
            <a:extLst>
              <a:ext uri="{FF2B5EF4-FFF2-40B4-BE49-F238E27FC236}">
                <a16:creationId xmlns:a16="http://schemas.microsoft.com/office/drawing/2014/main" id="{3B7553EF-C429-4CAB-9CF5-D251EAE72397}"/>
              </a:ext>
            </a:extLst>
          </p:cNvPr>
          <p:cNvGrpSpPr>
            <a:grpSpLocks/>
          </p:cNvGrpSpPr>
          <p:nvPr/>
        </p:nvGrpSpPr>
        <p:grpSpPr bwMode="auto">
          <a:xfrm>
            <a:off x="4743450" y="1639888"/>
            <a:ext cx="1995488" cy="1450975"/>
            <a:chOff x="1345807" y="2991300"/>
            <a:chExt cx="1994884" cy="1450975"/>
          </a:xfrm>
        </p:grpSpPr>
        <p:grpSp>
          <p:nvGrpSpPr>
            <p:cNvPr id="16402" name="그룹 11">
              <a:extLst>
                <a:ext uri="{FF2B5EF4-FFF2-40B4-BE49-F238E27FC236}">
                  <a16:creationId xmlns:a16="http://schemas.microsoft.com/office/drawing/2014/main" id="{39A19552-345D-4BC8-81A5-0F0EE20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1028" y="2991300"/>
              <a:ext cx="1859663" cy="1450975"/>
              <a:chOff x="1184672" y="1004679"/>
              <a:chExt cx="746445" cy="582444"/>
            </a:xfrm>
          </p:grpSpPr>
          <p:sp>
            <p:nvSpPr>
              <p:cNvPr id="32" name="모서리가 둥근 직사각형 18">
                <a:extLst>
                  <a:ext uri="{FF2B5EF4-FFF2-40B4-BE49-F238E27FC236}">
                    <a16:creationId xmlns:a16="http://schemas.microsoft.com/office/drawing/2014/main" id="{3695ADB5-A641-4A30-AAC2-6687FB4B2463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" name="모서리가 둥근 직사각형 19">
                <a:extLst>
                  <a:ext uri="{FF2B5EF4-FFF2-40B4-BE49-F238E27FC236}">
                    <a16:creationId xmlns:a16="http://schemas.microsoft.com/office/drawing/2014/main" id="{FFC398DA-DD93-4191-B73F-06482866CF15}"/>
                  </a:ext>
                </a:extLst>
              </p:cNvPr>
              <p:cNvSpPr/>
              <p:nvPr/>
            </p:nvSpPr>
            <p:spPr>
              <a:xfrm rot="2700000">
                <a:off x="1184115" y="1005106"/>
                <a:ext cx="582444" cy="58158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6403" name="직사각형 7">
              <a:extLst>
                <a:ext uri="{FF2B5EF4-FFF2-40B4-BE49-F238E27FC236}">
                  <a16:creationId xmlns:a16="http://schemas.microsoft.com/office/drawing/2014/main" id="{198B8C81-A548-4B70-AF66-4FE1D6854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Player</a:t>
              </a:r>
            </a:p>
          </p:txBody>
        </p:sp>
      </p:grpSp>
      <p:grpSp>
        <p:nvGrpSpPr>
          <p:cNvPr id="16392" name="그룹 33">
            <a:extLst>
              <a:ext uri="{FF2B5EF4-FFF2-40B4-BE49-F238E27FC236}">
                <a16:creationId xmlns:a16="http://schemas.microsoft.com/office/drawing/2014/main" id="{453C188A-377D-4825-BD3F-F58FE0F5E516}"/>
              </a:ext>
            </a:extLst>
          </p:cNvPr>
          <p:cNvGrpSpPr>
            <a:grpSpLocks/>
          </p:cNvGrpSpPr>
          <p:nvPr/>
        </p:nvGrpSpPr>
        <p:grpSpPr bwMode="auto">
          <a:xfrm>
            <a:off x="8577263" y="1639888"/>
            <a:ext cx="1993900" cy="1449387"/>
            <a:chOff x="1345807" y="2991426"/>
            <a:chExt cx="1994884" cy="1450668"/>
          </a:xfrm>
        </p:grpSpPr>
        <p:grpSp>
          <p:nvGrpSpPr>
            <p:cNvPr id="16396" name="그룹 11">
              <a:extLst>
                <a:ext uri="{FF2B5EF4-FFF2-40B4-BE49-F238E27FC236}">
                  <a16:creationId xmlns:a16="http://schemas.microsoft.com/office/drawing/2014/main" id="{4D42DEFF-124B-4C08-B860-878D6D36B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0592" y="2991426"/>
              <a:ext cx="1860099" cy="1450668"/>
              <a:chOff x="1184497" y="1004730"/>
              <a:chExt cx="746620" cy="582321"/>
            </a:xfrm>
          </p:grpSpPr>
          <p:sp>
            <p:nvSpPr>
              <p:cNvPr id="37" name="모서리가 둥근 직사각형 18">
                <a:extLst>
                  <a:ext uri="{FF2B5EF4-FFF2-40B4-BE49-F238E27FC236}">
                    <a16:creationId xmlns:a16="http://schemas.microsoft.com/office/drawing/2014/main" id="{172155B5-3EE3-4096-80F4-AFB7C8E142C5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38" name="모서리가 둥근 직사각형 19">
                <a:extLst>
                  <a:ext uri="{FF2B5EF4-FFF2-40B4-BE49-F238E27FC236}">
                    <a16:creationId xmlns:a16="http://schemas.microsoft.com/office/drawing/2014/main" id="{D04E98D8-51EB-40E2-9C41-061438AA8B80}"/>
                  </a:ext>
                </a:extLst>
              </p:cNvPr>
              <p:cNvSpPr/>
              <p:nvPr/>
            </p:nvSpPr>
            <p:spPr>
              <a:xfrm rot="2700000">
                <a:off x="1184450" y="1004864"/>
                <a:ext cx="582321" cy="58205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6397" name="직사각형 7">
              <a:extLst>
                <a:ext uri="{FF2B5EF4-FFF2-40B4-BE49-F238E27FC236}">
                  <a16:creationId xmlns:a16="http://schemas.microsoft.com/office/drawing/2014/main" id="{6DB2D40B-710D-4AFB-B026-C053C5144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Else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7FC0E8A-E474-4434-BD00-28146F1EC23A}"/>
              </a:ext>
            </a:extLst>
          </p:cNvPr>
          <p:cNvSpPr txBox="1"/>
          <p:nvPr/>
        </p:nvSpPr>
        <p:spPr>
          <a:xfrm>
            <a:off x="557213" y="3956050"/>
            <a:ext cx="2974975" cy="1432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대회</a:t>
            </a: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, 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퀴즈 만들기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서버에 대회</a:t>
            </a: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, 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퀴즈 업데이트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대회 시작</a:t>
            </a: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, 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종료 시간 설정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카메라</a:t>
            </a: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, 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갤러리 구현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2358CF-7320-46F3-8D69-8307A186462D}"/>
              </a:ext>
            </a:extLst>
          </p:cNvPr>
          <p:cNvSpPr txBox="1"/>
          <p:nvPr/>
        </p:nvSpPr>
        <p:spPr>
          <a:xfrm>
            <a:off x="4649788" y="3965575"/>
            <a:ext cx="1906587" cy="1431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구글 로그인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실시간 랭킹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개인 역대 랭킹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남은 시간 출력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5CA0A5-39AF-4623-99CE-310A25C6519F}"/>
              </a:ext>
            </a:extLst>
          </p:cNvPr>
          <p:cNvSpPr txBox="1"/>
          <p:nvPr/>
        </p:nvSpPr>
        <p:spPr>
          <a:xfrm>
            <a:off x="8255000" y="3965575"/>
            <a:ext cx="3182938" cy="739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서버 연결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게임 로직 개선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9803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>
            <a:extLst>
              <a:ext uri="{FF2B5EF4-FFF2-40B4-BE49-F238E27FC236}">
                <a16:creationId xmlns:a16="http://schemas.microsoft.com/office/drawing/2014/main" id="{287B9E16-6232-41A1-94F9-ADEFE90A2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0386E-EA7D-48B2-A65D-274B9DCEDBC2}"/>
              </a:ext>
            </a:extLst>
          </p:cNvPr>
          <p:cNvSpPr txBox="1"/>
          <p:nvPr/>
        </p:nvSpPr>
        <p:spPr>
          <a:xfrm>
            <a:off x="849313" y="66675"/>
            <a:ext cx="5953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과제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083196-9F23-495F-BEDB-14CECC0136F3}"/>
              </a:ext>
            </a:extLst>
          </p:cNvPr>
          <p:cNvCxnSpPr>
            <a:cxnSpLocks/>
          </p:cNvCxnSpPr>
          <p:nvPr/>
        </p:nvCxnSpPr>
        <p:spPr>
          <a:xfrm>
            <a:off x="1836738" y="676275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F8BC31-F73D-4BDB-9847-455333FE698D}"/>
              </a:ext>
            </a:extLst>
          </p:cNvPr>
          <p:cNvSpPr txBox="1"/>
          <p:nvPr/>
        </p:nvSpPr>
        <p:spPr>
          <a:xfrm>
            <a:off x="1833563" y="320675"/>
            <a:ext cx="961231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해결 못한 과제</a:t>
            </a:r>
          </a:p>
        </p:txBody>
      </p:sp>
      <p:grpSp>
        <p:nvGrpSpPr>
          <p:cNvPr id="17414" name="그룹 38">
            <a:extLst>
              <a:ext uri="{FF2B5EF4-FFF2-40B4-BE49-F238E27FC236}">
                <a16:creationId xmlns:a16="http://schemas.microsoft.com/office/drawing/2014/main" id="{FEBD30F4-F057-4D4A-BC7F-A67248DAAD9D}"/>
              </a:ext>
            </a:extLst>
          </p:cNvPr>
          <p:cNvGrpSpPr>
            <a:grpSpLocks/>
          </p:cNvGrpSpPr>
          <p:nvPr/>
        </p:nvGrpSpPr>
        <p:grpSpPr bwMode="auto">
          <a:xfrm>
            <a:off x="781050" y="1592263"/>
            <a:ext cx="1993900" cy="1450975"/>
            <a:chOff x="1345807" y="2991426"/>
            <a:chExt cx="1994884" cy="1450668"/>
          </a:xfrm>
        </p:grpSpPr>
        <p:grpSp>
          <p:nvGrpSpPr>
            <p:cNvPr id="17432" name="그룹 11">
              <a:extLst>
                <a:ext uri="{FF2B5EF4-FFF2-40B4-BE49-F238E27FC236}">
                  <a16:creationId xmlns:a16="http://schemas.microsoft.com/office/drawing/2014/main" id="{3526F44E-3AE0-4EDB-92D0-11E28BB49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0592" y="2991426"/>
              <a:ext cx="1860099" cy="1450668"/>
              <a:chOff x="1184497" y="1004730"/>
              <a:chExt cx="746620" cy="582321"/>
            </a:xfrm>
          </p:grpSpPr>
          <p:sp>
            <p:nvSpPr>
              <p:cNvPr id="42" name="모서리가 둥근 직사각형 18">
                <a:extLst>
                  <a:ext uri="{FF2B5EF4-FFF2-40B4-BE49-F238E27FC236}">
                    <a16:creationId xmlns:a16="http://schemas.microsoft.com/office/drawing/2014/main" id="{6D069D40-B2B1-474E-B64A-3290A84078CC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3" name="모서리가 둥근 직사각형 19">
                <a:extLst>
                  <a:ext uri="{FF2B5EF4-FFF2-40B4-BE49-F238E27FC236}">
                    <a16:creationId xmlns:a16="http://schemas.microsoft.com/office/drawing/2014/main" id="{804F4E82-02B5-4CC5-B5A6-3F0E0346AE05}"/>
                  </a:ext>
                </a:extLst>
              </p:cNvPr>
              <p:cNvSpPr/>
              <p:nvPr/>
            </p:nvSpPr>
            <p:spPr>
              <a:xfrm rot="2700000">
                <a:off x="1184451" y="1004864"/>
                <a:ext cx="582321" cy="58205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7433" name="직사각형 7">
              <a:extLst>
                <a:ext uri="{FF2B5EF4-FFF2-40B4-BE49-F238E27FC236}">
                  <a16:creationId xmlns:a16="http://schemas.microsoft.com/office/drawing/2014/main" id="{A5A56590-AB4A-42A1-9A7E-EC4B452C4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Admin</a:t>
              </a:r>
            </a:p>
          </p:txBody>
        </p:sp>
      </p:grpSp>
      <p:grpSp>
        <p:nvGrpSpPr>
          <p:cNvPr id="17415" name="그룹 43">
            <a:extLst>
              <a:ext uri="{FF2B5EF4-FFF2-40B4-BE49-F238E27FC236}">
                <a16:creationId xmlns:a16="http://schemas.microsoft.com/office/drawing/2014/main" id="{F53D389C-4324-47C4-AC6E-A0A7E3DF48E7}"/>
              </a:ext>
            </a:extLst>
          </p:cNvPr>
          <p:cNvGrpSpPr>
            <a:grpSpLocks/>
          </p:cNvGrpSpPr>
          <p:nvPr/>
        </p:nvGrpSpPr>
        <p:grpSpPr bwMode="auto">
          <a:xfrm>
            <a:off x="4749800" y="1639888"/>
            <a:ext cx="1993900" cy="1450975"/>
            <a:chOff x="1345807" y="2991300"/>
            <a:chExt cx="1994884" cy="1450975"/>
          </a:xfrm>
        </p:grpSpPr>
        <p:grpSp>
          <p:nvGrpSpPr>
            <p:cNvPr id="17426" name="그룹 11">
              <a:extLst>
                <a:ext uri="{FF2B5EF4-FFF2-40B4-BE49-F238E27FC236}">
                  <a16:creationId xmlns:a16="http://schemas.microsoft.com/office/drawing/2014/main" id="{60EB3882-C14C-41A3-95AC-45C57D2F0C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1028" y="2991300"/>
              <a:ext cx="1859663" cy="1450975"/>
              <a:chOff x="1184672" y="1004679"/>
              <a:chExt cx="746445" cy="582444"/>
            </a:xfrm>
          </p:grpSpPr>
          <p:sp>
            <p:nvSpPr>
              <p:cNvPr id="47" name="모서리가 둥근 직사각형 18">
                <a:extLst>
                  <a:ext uri="{FF2B5EF4-FFF2-40B4-BE49-F238E27FC236}">
                    <a16:creationId xmlns:a16="http://schemas.microsoft.com/office/drawing/2014/main" id="{EA386337-2BEF-4FD0-BE0E-0C4159BD4DC8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8" name="모서리가 둥근 직사각형 19">
                <a:extLst>
                  <a:ext uri="{FF2B5EF4-FFF2-40B4-BE49-F238E27FC236}">
                    <a16:creationId xmlns:a16="http://schemas.microsoft.com/office/drawing/2014/main" id="{37AC8BCE-0812-44F5-AE5A-47E9D24A2E23}"/>
                  </a:ext>
                </a:extLst>
              </p:cNvPr>
              <p:cNvSpPr/>
              <p:nvPr/>
            </p:nvSpPr>
            <p:spPr>
              <a:xfrm rot="2700000">
                <a:off x="1184389" y="1004875"/>
                <a:ext cx="582444" cy="58205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7427" name="직사각형 7">
              <a:extLst>
                <a:ext uri="{FF2B5EF4-FFF2-40B4-BE49-F238E27FC236}">
                  <a16:creationId xmlns:a16="http://schemas.microsoft.com/office/drawing/2014/main" id="{990F801F-9372-4893-B9C2-D9A695B18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Player</a:t>
              </a:r>
            </a:p>
          </p:txBody>
        </p:sp>
      </p:grpSp>
      <p:grpSp>
        <p:nvGrpSpPr>
          <p:cNvPr id="17416" name="그룹 48">
            <a:extLst>
              <a:ext uri="{FF2B5EF4-FFF2-40B4-BE49-F238E27FC236}">
                <a16:creationId xmlns:a16="http://schemas.microsoft.com/office/drawing/2014/main" id="{684A22C8-0317-459B-A34A-DE45E68B86A6}"/>
              </a:ext>
            </a:extLst>
          </p:cNvPr>
          <p:cNvGrpSpPr>
            <a:grpSpLocks/>
          </p:cNvGrpSpPr>
          <p:nvPr/>
        </p:nvGrpSpPr>
        <p:grpSpPr bwMode="auto">
          <a:xfrm>
            <a:off x="8582025" y="1639888"/>
            <a:ext cx="1995488" cy="1449387"/>
            <a:chOff x="1345807" y="2991426"/>
            <a:chExt cx="1994884" cy="1450668"/>
          </a:xfrm>
        </p:grpSpPr>
        <p:grpSp>
          <p:nvGrpSpPr>
            <p:cNvPr id="17420" name="그룹 11">
              <a:extLst>
                <a:ext uri="{FF2B5EF4-FFF2-40B4-BE49-F238E27FC236}">
                  <a16:creationId xmlns:a16="http://schemas.microsoft.com/office/drawing/2014/main" id="{46242A4E-2016-43F2-A628-A59DD038F4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0592" y="2991426"/>
              <a:ext cx="1860099" cy="1450668"/>
              <a:chOff x="1184497" y="1004730"/>
              <a:chExt cx="746620" cy="582321"/>
            </a:xfrm>
          </p:grpSpPr>
          <p:sp>
            <p:nvSpPr>
              <p:cNvPr id="52" name="모서리가 둥근 직사각형 18">
                <a:extLst>
                  <a:ext uri="{FF2B5EF4-FFF2-40B4-BE49-F238E27FC236}">
                    <a16:creationId xmlns:a16="http://schemas.microsoft.com/office/drawing/2014/main" id="{C1E0EAEB-DDDA-41BB-8AB1-895FC034C254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3" name="모서리가 둥근 직사각형 19">
                <a:extLst>
                  <a:ext uri="{FF2B5EF4-FFF2-40B4-BE49-F238E27FC236}">
                    <a16:creationId xmlns:a16="http://schemas.microsoft.com/office/drawing/2014/main" id="{9FCDFDD8-7A3A-4EA9-B12B-BD45673A8A84}"/>
                  </a:ext>
                </a:extLst>
              </p:cNvPr>
              <p:cNvSpPr/>
              <p:nvPr/>
            </p:nvSpPr>
            <p:spPr>
              <a:xfrm rot="2700000">
                <a:off x="1184176" y="1005096"/>
                <a:ext cx="582321" cy="58158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17421" name="직사각형 7">
              <a:extLst>
                <a:ext uri="{FF2B5EF4-FFF2-40B4-BE49-F238E27FC236}">
                  <a16:creationId xmlns:a16="http://schemas.microsoft.com/office/drawing/2014/main" id="{1574E1C0-A4E8-42DC-A5EE-F6C97D7D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07" y="3377912"/>
              <a:ext cx="17541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>
                  <a:solidFill>
                    <a:srgbClr val="595959"/>
                  </a:solidFill>
                </a:rPr>
                <a:t>Else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F97CE99-01A3-4E04-996F-74425218BF50}"/>
              </a:ext>
            </a:extLst>
          </p:cNvPr>
          <p:cNvSpPr txBox="1"/>
          <p:nvPr/>
        </p:nvSpPr>
        <p:spPr>
          <a:xfrm>
            <a:off x="384175" y="3965575"/>
            <a:ext cx="3671888" cy="1085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사진 저장</a:t>
            </a: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, 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불러오기</a:t>
            </a: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(with Server)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대회 별 퀴즈 분리 식별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관리자 로그인 인증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6AD593-CC82-44E2-AE20-81E02379CD1A}"/>
              </a:ext>
            </a:extLst>
          </p:cNvPr>
          <p:cNvSpPr txBox="1"/>
          <p:nvPr/>
        </p:nvSpPr>
        <p:spPr>
          <a:xfrm>
            <a:off x="5100638" y="3976688"/>
            <a:ext cx="1763712" cy="739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대회 분리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팀 구성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6E9A44-892B-4FFE-9B1D-B865182B5B0E}"/>
              </a:ext>
            </a:extLst>
          </p:cNvPr>
          <p:cNvSpPr txBox="1"/>
          <p:nvPr/>
        </p:nvSpPr>
        <p:spPr>
          <a:xfrm>
            <a:off x="8261350" y="3965575"/>
            <a:ext cx="3181350" cy="739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500" dirty="0" err="1">
                <a:solidFill>
                  <a:srgbClr val="445569"/>
                </a:solidFill>
                <a:latin typeface="+mn-ea"/>
                <a:ea typeface="+mn-ea"/>
              </a:rPr>
              <a:t>DataBase</a:t>
            </a:r>
            <a:r>
              <a:rPr lang="en-US" altLang="ko-KR" sz="1500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구조 개선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500" dirty="0" err="1">
                <a:solidFill>
                  <a:srgbClr val="445569"/>
                </a:solidFill>
                <a:latin typeface="+mn-ea"/>
                <a:ea typeface="+mn-ea"/>
              </a:rPr>
              <a:t>답체크하는</a:t>
            </a:r>
            <a:r>
              <a:rPr lang="ko-KR" altLang="en-US" sz="1500" dirty="0">
                <a:solidFill>
                  <a:srgbClr val="445569"/>
                </a:solidFill>
                <a:latin typeface="+mn-ea"/>
                <a:ea typeface="+mn-ea"/>
              </a:rPr>
              <a:t> 서버 로직</a:t>
            </a:r>
            <a:endParaRPr lang="en-US" altLang="ko-KR" sz="1500" dirty="0">
              <a:solidFill>
                <a:srgbClr val="44556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6969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28140B7-0720-44E5-B3FA-E49A5B20F25C}"/>
              </a:ext>
            </a:extLst>
          </p:cNvPr>
          <p:cNvSpPr/>
          <p:nvPr/>
        </p:nvSpPr>
        <p:spPr>
          <a:xfrm rot="5400000">
            <a:off x="60325" y="-60325"/>
            <a:ext cx="334963" cy="4556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287BC1-398E-4D5C-8846-35CF7FF4A0D3}"/>
              </a:ext>
            </a:extLst>
          </p:cNvPr>
          <p:cNvSpPr/>
          <p:nvPr/>
        </p:nvSpPr>
        <p:spPr bwMode="auto">
          <a:xfrm>
            <a:off x="2827338" y="2163763"/>
            <a:ext cx="6537325" cy="1325562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latin typeface="+mn-ea"/>
              </a:rPr>
              <a:t>감사합니다</a:t>
            </a:r>
            <a:r>
              <a:rPr lang="en-US" altLang="ko-KR" sz="4000" b="1" dirty="0">
                <a:latin typeface="+mn-ea"/>
              </a:rPr>
              <a:t>.</a:t>
            </a:r>
            <a:endParaRPr lang="ko-KR" altLang="en-US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887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srgbClr val="05DDFE"/>
                </a:solidFill>
              </a:rPr>
              <a:t>소개</a:t>
            </a:r>
            <a:endParaRPr lang="en-US" altLang="ko-KR" sz="2400" b="1" i="1" kern="0" dirty="0">
              <a:solidFill>
                <a:srgbClr val="05DDFE"/>
              </a:solidFill>
            </a:endParaRPr>
          </a:p>
          <a:p>
            <a:pPr lvl="1" latinLnBrk="0">
              <a:defRPr/>
            </a:pPr>
            <a:r>
              <a:rPr lang="en-US" altLang="ko-KR" sz="1500" kern="0" dirty="0">
                <a:solidFill>
                  <a:srgbClr val="05DDFE"/>
                </a:solidFill>
              </a:rPr>
              <a:t>- </a:t>
            </a:r>
            <a:r>
              <a:rPr lang="ko-KR" altLang="en-US" sz="1500" kern="0" dirty="0">
                <a:solidFill>
                  <a:srgbClr val="05DDFE"/>
                </a:solidFill>
              </a:rPr>
              <a:t>사용 기술</a:t>
            </a: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3517722-53C5-468E-8E95-9373DEEC5605}"/>
              </a:ext>
            </a:extLst>
          </p:cNvPr>
          <p:cNvSpPr/>
          <p:nvPr/>
        </p:nvSpPr>
        <p:spPr>
          <a:xfrm>
            <a:off x="610634" y="1327306"/>
            <a:ext cx="10398548" cy="427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5DDFE"/>
                </a:solidFill>
              </a:rPr>
              <a:t>AR Core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유니티 </a:t>
            </a:r>
            <a:r>
              <a:rPr lang="ko-KR" altLang="en-US" sz="1400" dirty="0" err="1">
                <a:solidFill>
                  <a:srgbClr val="A6A6A6"/>
                </a:solidFill>
              </a:rPr>
              <a:t>테크놀로지스와</a:t>
            </a:r>
            <a:r>
              <a:rPr lang="ko-KR" altLang="en-US" sz="1400" dirty="0">
                <a:solidFill>
                  <a:srgbClr val="A6A6A6"/>
                </a:solidFill>
              </a:rPr>
              <a:t> 구글이 협력해 </a:t>
            </a:r>
            <a:r>
              <a:rPr lang="en-US" altLang="ko-KR" sz="1400" dirty="0">
                <a:solidFill>
                  <a:srgbClr val="A6A6A6"/>
                </a:solidFill>
              </a:rPr>
              <a:t>‘</a:t>
            </a:r>
            <a:r>
              <a:rPr lang="en-US" altLang="ko-KR" sz="1400" dirty="0" err="1">
                <a:solidFill>
                  <a:srgbClr val="A6A6A6"/>
                </a:solidFill>
              </a:rPr>
              <a:t>ARcore</a:t>
            </a:r>
            <a:r>
              <a:rPr lang="en-US" altLang="ko-KR" sz="1400" dirty="0">
                <a:solidFill>
                  <a:srgbClr val="A6A6A6"/>
                </a:solidFill>
              </a:rPr>
              <a:t> SDK for Unity’ </a:t>
            </a:r>
            <a:r>
              <a:rPr lang="ko-KR" altLang="en-US" sz="1400" dirty="0">
                <a:solidFill>
                  <a:srgbClr val="A6A6A6"/>
                </a:solidFill>
              </a:rPr>
              <a:t>개발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A6A6A6"/>
                </a:solidFill>
              </a:rPr>
              <a:t>OS</a:t>
            </a:r>
            <a:r>
              <a:rPr lang="ko-KR" altLang="en-US" sz="1400" dirty="0">
                <a:solidFill>
                  <a:srgbClr val="A6A6A6"/>
                </a:solidFill>
              </a:rPr>
              <a:t>에서 최적의 증강현실 경험 제공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rgbClr val="05DDF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5DDFE"/>
                </a:solidFill>
              </a:rPr>
              <a:t>AR Foundation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A6A6A6"/>
                </a:solidFill>
              </a:rPr>
              <a:t>ARKit</a:t>
            </a:r>
            <a:r>
              <a:rPr lang="en-US" altLang="ko-KR" sz="1400" dirty="0">
                <a:solidFill>
                  <a:srgbClr val="A6A6A6"/>
                </a:solidFill>
              </a:rPr>
              <a:t> </a:t>
            </a:r>
            <a:r>
              <a:rPr lang="ko-KR" altLang="en-US" sz="1400" dirty="0">
                <a:solidFill>
                  <a:srgbClr val="A6A6A6"/>
                </a:solidFill>
              </a:rPr>
              <a:t>및 </a:t>
            </a:r>
            <a:r>
              <a:rPr lang="en-US" altLang="ko-KR" sz="1400" dirty="0" err="1">
                <a:solidFill>
                  <a:srgbClr val="A6A6A6"/>
                </a:solidFill>
              </a:rPr>
              <a:t>ARCore</a:t>
            </a:r>
            <a:r>
              <a:rPr lang="ko-KR" altLang="en-US" sz="1400" dirty="0">
                <a:solidFill>
                  <a:srgbClr val="A6A6A6"/>
                </a:solidFill>
              </a:rPr>
              <a:t> </a:t>
            </a:r>
            <a:r>
              <a:rPr lang="ko-KR" altLang="en-US" sz="1400" dirty="0" err="1">
                <a:solidFill>
                  <a:srgbClr val="A6A6A6"/>
                </a:solidFill>
              </a:rPr>
              <a:t>로우레벨</a:t>
            </a:r>
            <a:r>
              <a:rPr lang="ko-KR" altLang="en-US" sz="1400" dirty="0">
                <a:solidFill>
                  <a:srgbClr val="A6A6A6"/>
                </a:solidFill>
              </a:rPr>
              <a:t> </a:t>
            </a:r>
            <a:r>
              <a:rPr lang="en-US" altLang="ko-KR" sz="1400" dirty="0">
                <a:solidFill>
                  <a:srgbClr val="A6A6A6"/>
                </a:solidFill>
              </a:rPr>
              <a:t>API</a:t>
            </a:r>
            <a:r>
              <a:rPr lang="ko-KR" altLang="en-US" sz="1400" dirty="0">
                <a:solidFill>
                  <a:srgbClr val="A6A6A6"/>
                </a:solidFill>
              </a:rPr>
              <a:t>가 </a:t>
            </a:r>
            <a:r>
              <a:rPr lang="en-US" altLang="ko-KR" sz="1400" dirty="0" err="1">
                <a:solidFill>
                  <a:srgbClr val="A6A6A6"/>
                </a:solidFill>
              </a:rPr>
              <a:t>ARFoundation</a:t>
            </a:r>
            <a:r>
              <a:rPr lang="ko-KR" altLang="en-US" sz="1400" dirty="0">
                <a:solidFill>
                  <a:srgbClr val="A6A6A6"/>
                </a:solidFill>
              </a:rPr>
              <a:t>의 통합 프레임 워크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rgbClr val="05DDF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026" name="Picture 2" descr="리아트리스의 마법궁전: 구글 ARcore">
            <a:extLst>
              <a:ext uri="{FF2B5EF4-FFF2-40B4-BE49-F238E27FC236}">
                <a16:creationId xmlns:a16="http://schemas.microsoft.com/office/drawing/2014/main" id="{778F2CC3-A522-4D2C-8374-EB2D39BE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17" y="3692097"/>
            <a:ext cx="3462771" cy="231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9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srgbClr val="05DDFE"/>
                </a:solidFill>
              </a:rPr>
              <a:t>소개</a:t>
            </a:r>
            <a:r>
              <a:rPr lang="en-US" altLang="ko-KR" sz="2400" b="1" i="1" kern="0" dirty="0">
                <a:solidFill>
                  <a:srgbClr val="05DDFE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041C78-1441-4CA4-B1F0-58BFC6DECDE0}"/>
              </a:ext>
            </a:extLst>
          </p:cNvPr>
          <p:cNvSpPr/>
          <p:nvPr/>
        </p:nvSpPr>
        <p:spPr>
          <a:xfrm>
            <a:off x="610634" y="1327306"/>
            <a:ext cx="8455006" cy="534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이름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A6A6A6"/>
                </a:solidFill>
              </a:rPr>
              <a:t>보물찾기</a:t>
            </a:r>
            <a:r>
              <a:rPr lang="en-US" altLang="ko-KR" sz="1400" dirty="0">
                <a:solidFill>
                  <a:srgbClr val="A6A6A6"/>
                </a:solidFill>
              </a:rPr>
              <a:t> : in SKHU</a:t>
            </a: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rgbClr val="05DDF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목적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오프라인 대회를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AR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퀴즈를 통해 효과적이고 흥미롭게 진행하기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→ 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학교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내 보물찾기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5DDFE"/>
                </a:solidFill>
              </a:rPr>
              <a:t>AR Core &amp; AR Foundation</a:t>
            </a: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rgbClr val="05DDF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특징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593573E-5F04-4BEB-8BF6-CAE77A2727F9}"/>
              </a:ext>
            </a:extLst>
          </p:cNvPr>
          <p:cNvSpPr/>
          <p:nvPr/>
        </p:nvSpPr>
        <p:spPr>
          <a:xfrm>
            <a:off x="991579" y="4832782"/>
            <a:ext cx="1251162" cy="1251162"/>
          </a:xfrm>
          <a:prstGeom prst="ellipse">
            <a:avLst/>
          </a:prstGeom>
          <a:solidFill>
            <a:srgbClr val="05DDFE">
              <a:alpha val="21961"/>
            </a:srgbClr>
          </a:solidFill>
          <a:ln>
            <a:solidFill>
              <a:srgbClr val="001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AR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625EDC8-6D72-4378-A6F5-2361BA40C608}"/>
              </a:ext>
            </a:extLst>
          </p:cNvPr>
          <p:cNvSpPr/>
          <p:nvPr/>
        </p:nvSpPr>
        <p:spPr>
          <a:xfrm>
            <a:off x="7839100" y="4832782"/>
            <a:ext cx="1246495" cy="1246495"/>
          </a:xfrm>
          <a:prstGeom prst="ellipse">
            <a:avLst/>
          </a:prstGeom>
          <a:solidFill>
            <a:srgbClr val="05DDFE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SF </a:t>
            </a:r>
            <a:r>
              <a:rPr lang="ko-KR" altLang="en-US" sz="1200" dirty="0"/>
              <a:t>컨셉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1FC5E2F-FF5A-4D64-B159-3C53807BD032}"/>
              </a:ext>
            </a:extLst>
          </p:cNvPr>
          <p:cNvSpPr/>
          <p:nvPr/>
        </p:nvSpPr>
        <p:spPr>
          <a:xfrm>
            <a:off x="2707728" y="4832782"/>
            <a:ext cx="1251162" cy="1251162"/>
          </a:xfrm>
          <a:prstGeom prst="ellipse">
            <a:avLst/>
          </a:prstGeom>
          <a:solidFill>
            <a:srgbClr val="05D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실시간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경쟁</a:t>
            </a:r>
            <a:endParaRPr lang="en-US" altLang="ko-KR" sz="12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B55D9F1-9F47-47D3-856D-097CB515C8B3}"/>
              </a:ext>
            </a:extLst>
          </p:cNvPr>
          <p:cNvSpPr/>
          <p:nvPr/>
        </p:nvSpPr>
        <p:spPr>
          <a:xfrm>
            <a:off x="4427473" y="4832782"/>
            <a:ext cx="1246495" cy="1246495"/>
          </a:xfrm>
          <a:prstGeom prst="ellipse">
            <a:avLst/>
          </a:prstGeom>
          <a:solidFill>
            <a:srgbClr val="05DDFE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간단한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게임 방식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3D61ACD-A694-47A2-BE82-FB98FAA90E0E}"/>
              </a:ext>
            </a:extLst>
          </p:cNvPr>
          <p:cNvSpPr/>
          <p:nvPr/>
        </p:nvSpPr>
        <p:spPr>
          <a:xfrm>
            <a:off x="6133119" y="4832782"/>
            <a:ext cx="1251162" cy="1251162"/>
          </a:xfrm>
          <a:prstGeom prst="ellipse">
            <a:avLst/>
          </a:prstGeom>
          <a:solidFill>
            <a:srgbClr val="05D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편리한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퀴즈 추가</a:t>
            </a:r>
            <a:endParaRPr lang="en-US" altLang="ko-KR" sz="12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0AC81AD-75FD-4E51-B0C2-4052227A5900}"/>
              </a:ext>
            </a:extLst>
          </p:cNvPr>
          <p:cNvSpPr/>
          <p:nvPr/>
        </p:nvSpPr>
        <p:spPr>
          <a:xfrm>
            <a:off x="9446585" y="4832782"/>
            <a:ext cx="1246495" cy="1246495"/>
          </a:xfrm>
          <a:prstGeom prst="ellipse">
            <a:avLst/>
          </a:prstGeom>
          <a:solidFill>
            <a:srgbClr val="05D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다양한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퀴즈 유형</a:t>
            </a:r>
          </a:p>
        </p:txBody>
      </p:sp>
    </p:spTree>
    <p:extLst>
      <p:ext uri="{BB962C8B-B14F-4D97-AF65-F5344CB8AC3E}">
        <p14:creationId xmlns:p14="http://schemas.microsoft.com/office/powerpoint/2010/main" val="4388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  <p:bldP spid="2" grpId="0" animBg="1"/>
      <p:bldP spid="53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Player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041C78-1441-4CA4-B1F0-58BFC6DECDE0}"/>
              </a:ext>
            </a:extLst>
          </p:cNvPr>
          <p:cNvSpPr/>
          <p:nvPr/>
        </p:nvSpPr>
        <p:spPr>
          <a:xfrm>
            <a:off x="610634" y="1327306"/>
            <a:ext cx="8455006" cy="417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시작 화면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로그인 </a:t>
            </a:r>
            <a:r>
              <a:rPr lang="en-US" altLang="ko-KR" sz="1400" dirty="0">
                <a:solidFill>
                  <a:srgbClr val="A6A6A6"/>
                </a:solidFill>
              </a:rPr>
              <a:t>: </a:t>
            </a:r>
            <a:r>
              <a:rPr lang="ko-KR" altLang="en-US" sz="1400" dirty="0">
                <a:solidFill>
                  <a:srgbClr val="A6A6A6"/>
                </a:solidFill>
              </a:rPr>
              <a:t>구글플레이 로그인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구글 플레이 로그인 장점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A6A6A6"/>
                </a:solidFill>
              </a:rPr>
              <a:t>Android </a:t>
            </a:r>
            <a:r>
              <a:rPr lang="ko-KR" altLang="en-US" sz="1400" dirty="0">
                <a:solidFill>
                  <a:srgbClr val="A6A6A6"/>
                </a:solidFill>
              </a:rPr>
              <a:t>기반 클라이언트 앱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A6A6A6"/>
                </a:solidFill>
              </a:rPr>
              <a:t>→ </a:t>
            </a:r>
            <a:r>
              <a:rPr lang="ko-KR" altLang="en-US" sz="1400" dirty="0">
                <a:solidFill>
                  <a:srgbClr val="A6A6A6"/>
                </a:solidFill>
              </a:rPr>
              <a:t>대부분의 사용자가 구글 계정 보유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로그인 과정의 단순화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 descr="하늘, 표지판, 옅은이(가) 표시된 사진&#10;&#10;자동 생성된 설명">
            <a:extLst>
              <a:ext uri="{FF2B5EF4-FFF2-40B4-BE49-F238E27FC236}">
                <a16:creationId xmlns:a16="http://schemas.microsoft.com/office/drawing/2014/main" id="{8BF9433E-9372-4BF3-840A-1DD55BAEBD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99" y="576446"/>
            <a:ext cx="2702003" cy="5705108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E72C1E33-7877-47BB-8845-E0E311A16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98" y="576446"/>
            <a:ext cx="2702003" cy="5705108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</p:spTree>
    <p:extLst>
      <p:ext uri="{BB962C8B-B14F-4D97-AF65-F5344CB8AC3E}">
        <p14:creationId xmlns:p14="http://schemas.microsoft.com/office/powerpoint/2010/main" val="18255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Player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041C78-1441-4CA4-B1F0-58BFC6DECDE0}"/>
              </a:ext>
            </a:extLst>
          </p:cNvPr>
          <p:cNvSpPr/>
          <p:nvPr/>
        </p:nvSpPr>
        <p:spPr>
          <a:xfrm>
            <a:off x="610634" y="1327306"/>
            <a:ext cx="8455006" cy="271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대회 선택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카테고리 선택 </a:t>
            </a:r>
            <a:r>
              <a:rPr lang="en-US" altLang="ko-KR" sz="1400" dirty="0">
                <a:solidFill>
                  <a:srgbClr val="A6A6A6"/>
                </a:solidFill>
              </a:rPr>
              <a:t>: </a:t>
            </a:r>
            <a:r>
              <a:rPr lang="ko-KR" altLang="en-US" sz="1400" dirty="0">
                <a:solidFill>
                  <a:srgbClr val="A6A6A6"/>
                </a:solidFill>
              </a:rPr>
              <a:t>학부</a:t>
            </a:r>
            <a:r>
              <a:rPr lang="en-US" altLang="ko-KR" sz="1400" dirty="0">
                <a:solidFill>
                  <a:srgbClr val="A6A6A6"/>
                </a:solidFill>
              </a:rPr>
              <a:t>, </a:t>
            </a:r>
            <a:r>
              <a:rPr lang="ko-KR" altLang="en-US" sz="1400" dirty="0">
                <a:solidFill>
                  <a:srgbClr val="A6A6A6"/>
                </a:solidFill>
              </a:rPr>
              <a:t>동아리</a:t>
            </a:r>
            <a:r>
              <a:rPr lang="en-US" altLang="ko-KR" sz="1400" dirty="0">
                <a:solidFill>
                  <a:srgbClr val="A6A6A6"/>
                </a:solidFill>
              </a:rPr>
              <a:t>, </a:t>
            </a:r>
            <a:r>
              <a:rPr lang="ko-KR" altLang="en-US" sz="1400" dirty="0">
                <a:solidFill>
                  <a:srgbClr val="A6A6A6"/>
                </a:solidFill>
              </a:rPr>
              <a:t>기타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참가 대회 선택 </a:t>
            </a:r>
            <a:r>
              <a:rPr lang="en-US" altLang="ko-KR" sz="1400" dirty="0">
                <a:solidFill>
                  <a:srgbClr val="A6A6A6"/>
                </a:solidFill>
              </a:rPr>
              <a:t>: </a:t>
            </a:r>
            <a:r>
              <a:rPr lang="ko-KR" altLang="en-US" sz="1400" dirty="0">
                <a:solidFill>
                  <a:srgbClr val="A6A6A6"/>
                </a:solidFill>
              </a:rPr>
              <a:t>원하는 대회 선택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E72C1E33-7877-47BB-8845-E0E311A16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26" y="587237"/>
            <a:ext cx="2702425" cy="570600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B1555E-1198-412B-A6A4-BFBFCB88D6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26" y="590514"/>
            <a:ext cx="2702425" cy="570600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</p:spTree>
    <p:extLst>
      <p:ext uri="{BB962C8B-B14F-4D97-AF65-F5344CB8AC3E}">
        <p14:creationId xmlns:p14="http://schemas.microsoft.com/office/powerpoint/2010/main" val="141649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220267" y="295275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Player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041C78-1441-4CA4-B1F0-58BFC6DECDE0}"/>
              </a:ext>
            </a:extLst>
          </p:cNvPr>
          <p:cNvSpPr/>
          <p:nvPr/>
        </p:nvSpPr>
        <p:spPr>
          <a:xfrm>
            <a:off x="610634" y="1327306"/>
            <a:ext cx="8455006" cy="2393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게임 시작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A6A6A6"/>
                </a:solidFill>
              </a:rPr>
              <a:t>대회 오픈시간이 되면 참가 가능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B1555E-1198-412B-A6A4-BFBFCB88D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27" y="581998"/>
            <a:ext cx="2702425" cy="570600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  <p:pic>
        <p:nvPicPr>
          <p:cNvPr id="8" name="그림 7" descr="앉아있는, 착용, 테이블, 보는이(가) 표시된 사진&#10;&#10;자동 생성된 설명">
            <a:extLst>
              <a:ext uri="{FF2B5EF4-FFF2-40B4-BE49-F238E27FC236}">
                <a16:creationId xmlns:a16="http://schemas.microsoft.com/office/drawing/2014/main" id="{EF8B8F48-5139-4E94-8153-3F23F0EFA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26" y="576000"/>
            <a:ext cx="2702426" cy="5706000"/>
          </a:xfrm>
          <a:prstGeom prst="rect">
            <a:avLst/>
          </a:prstGeom>
          <a:ln w="19050">
            <a:solidFill>
              <a:srgbClr val="05DDFE"/>
            </a:solidFill>
          </a:ln>
        </p:spPr>
      </p:pic>
    </p:spTree>
    <p:extLst>
      <p:ext uri="{BB962C8B-B14F-4D97-AF65-F5344CB8AC3E}">
        <p14:creationId xmlns:p14="http://schemas.microsoft.com/office/powerpoint/2010/main" val="11225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-109777" y="295274"/>
            <a:ext cx="11691143" cy="6296025"/>
          </a:xfrm>
          <a:custGeom>
            <a:avLst/>
            <a:gdLst>
              <a:gd name="connsiteX0" fmla="*/ 133349 w 11691143"/>
              <a:gd name="connsiteY0" fmla="*/ 0 h 6296025"/>
              <a:gd name="connsiteX1" fmla="*/ 8357825 w 11691143"/>
              <a:gd name="connsiteY1" fmla="*/ 0 h 6296025"/>
              <a:gd name="connsiteX2" fmla="*/ 8462697 w 11691143"/>
              <a:gd name="connsiteY2" fmla="*/ 176892 h 6296025"/>
              <a:gd name="connsiteX3" fmla="*/ 9859774 w 11691143"/>
              <a:gd name="connsiteY3" fmla="*/ 176892 h 6296025"/>
              <a:gd name="connsiteX4" fmla="*/ 9964646 w 11691143"/>
              <a:gd name="connsiteY4" fmla="*/ 0 h 6296025"/>
              <a:gd name="connsiteX5" fmla="*/ 11187899 w 11691143"/>
              <a:gd name="connsiteY5" fmla="*/ 0 h 6296025"/>
              <a:gd name="connsiteX6" fmla="*/ 11691143 w 11691143"/>
              <a:gd name="connsiteY6" fmla="*/ 503244 h 6296025"/>
              <a:gd name="connsiteX7" fmla="*/ 11691143 w 11691143"/>
              <a:gd name="connsiteY7" fmla="*/ 1549468 h 6296025"/>
              <a:gd name="connsiteX8" fmla="*/ 11573034 w 11691143"/>
              <a:gd name="connsiteY8" fmla="*/ 1678544 h 6296025"/>
              <a:gd name="connsiteX9" fmla="*/ 11573034 w 11691143"/>
              <a:gd name="connsiteY9" fmla="*/ 6156958 h 6296025"/>
              <a:gd name="connsiteX10" fmla="*/ 11578265 w 11691143"/>
              <a:gd name="connsiteY10" fmla="*/ 6162675 h 6296025"/>
              <a:gd name="connsiteX11" fmla="*/ 8968499 w 11691143"/>
              <a:gd name="connsiteY11" fmla="*/ 6162675 h 6296025"/>
              <a:gd name="connsiteX12" fmla="*/ 8889441 w 11691143"/>
              <a:gd name="connsiteY12" fmla="*/ 6296025 h 6296025"/>
              <a:gd name="connsiteX13" fmla="*/ 2298344 w 11691143"/>
              <a:gd name="connsiteY13" fmla="*/ 6296025 h 6296025"/>
              <a:gd name="connsiteX14" fmla="*/ 2219286 w 11691143"/>
              <a:gd name="connsiteY14" fmla="*/ 6162675 h 6296025"/>
              <a:gd name="connsiteX15" fmla="*/ 551257 w 11691143"/>
              <a:gd name="connsiteY15" fmla="*/ 6162675 h 6296025"/>
              <a:gd name="connsiteX16" fmla="*/ 133349 w 11691143"/>
              <a:gd name="connsiteY16" fmla="*/ 5744767 h 6296025"/>
              <a:gd name="connsiteX17" fmla="*/ 133349 w 11691143"/>
              <a:gd name="connsiteY17" fmla="*/ 2701649 h 6296025"/>
              <a:gd name="connsiteX18" fmla="*/ 0 w 11691143"/>
              <a:gd name="connsiteY18" fmla="*/ 2622592 h 6296025"/>
              <a:gd name="connsiteX19" fmla="*/ 0 w 11691143"/>
              <a:gd name="connsiteY19" fmla="*/ 1225515 h 6296025"/>
              <a:gd name="connsiteX20" fmla="*/ 133349 w 11691143"/>
              <a:gd name="connsiteY20" fmla="*/ 1146457 h 629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91143" h="6296025">
                <a:moveTo>
                  <a:pt x="133349" y="0"/>
                </a:moveTo>
                <a:lnTo>
                  <a:pt x="8357825" y="0"/>
                </a:lnTo>
                <a:lnTo>
                  <a:pt x="8462697" y="176892"/>
                </a:lnTo>
                <a:lnTo>
                  <a:pt x="9859774" y="176892"/>
                </a:lnTo>
                <a:lnTo>
                  <a:pt x="9964646" y="0"/>
                </a:lnTo>
                <a:lnTo>
                  <a:pt x="11187899" y="0"/>
                </a:lnTo>
                <a:lnTo>
                  <a:pt x="11691143" y="503244"/>
                </a:lnTo>
                <a:lnTo>
                  <a:pt x="11691143" y="1549468"/>
                </a:lnTo>
                <a:lnTo>
                  <a:pt x="11573034" y="1678544"/>
                </a:lnTo>
                <a:lnTo>
                  <a:pt x="11573034" y="6156958"/>
                </a:lnTo>
                <a:lnTo>
                  <a:pt x="11578265" y="6162675"/>
                </a:lnTo>
                <a:lnTo>
                  <a:pt x="8968499" y="6162675"/>
                </a:lnTo>
                <a:lnTo>
                  <a:pt x="8889441" y="6296025"/>
                </a:lnTo>
                <a:lnTo>
                  <a:pt x="2298344" y="6296025"/>
                </a:lnTo>
                <a:lnTo>
                  <a:pt x="2219286" y="6162675"/>
                </a:lnTo>
                <a:lnTo>
                  <a:pt x="551257" y="6162675"/>
                </a:lnTo>
                <a:lnTo>
                  <a:pt x="133349" y="5744767"/>
                </a:lnTo>
                <a:lnTo>
                  <a:pt x="133349" y="2701649"/>
                </a:lnTo>
                <a:lnTo>
                  <a:pt x="0" y="2622592"/>
                </a:lnTo>
                <a:lnTo>
                  <a:pt x="0" y="1225515"/>
                </a:lnTo>
                <a:lnTo>
                  <a:pt x="133349" y="1146457"/>
                </a:lnTo>
                <a:close/>
              </a:path>
            </a:pathLst>
          </a:custGeom>
          <a:solidFill>
            <a:srgbClr val="001938"/>
          </a:solidFill>
          <a:ln w="15875">
            <a:solidFill>
              <a:srgbClr val="05D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srgbClr val="05DDFE"/>
                </a:solidFill>
              </a:rPr>
              <a:t>Player 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766777" y="295275"/>
            <a:ext cx="1224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9697410" y="4255846"/>
            <a:ext cx="442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352" y="6600825"/>
            <a:ext cx="1548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74200" y="6527799"/>
            <a:ext cx="2038624" cy="73025"/>
            <a:chOff x="9474200" y="6527799"/>
            <a:chExt cx="2038624" cy="73025"/>
          </a:xfrm>
        </p:grpSpPr>
        <p:sp>
          <p:nvSpPr>
            <p:cNvPr id="4" name="직사각형 3"/>
            <p:cNvSpPr/>
            <p:nvPr/>
          </p:nvSpPr>
          <p:spPr>
            <a:xfrm>
              <a:off x="94742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432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6123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6813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7504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81948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8853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5759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02664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09570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6476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3381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0287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7192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098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1004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7909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4815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1720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78626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85532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437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9343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06248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3154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200600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269656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338712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407768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76824" y="6527799"/>
              <a:ext cx="36000" cy="73025"/>
            </a:xfrm>
            <a:prstGeom prst="rect">
              <a:avLst/>
            </a:prstGeom>
            <a:solidFill>
              <a:srgbClr val="05D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원호 5"/>
          <p:cNvSpPr/>
          <p:nvPr/>
        </p:nvSpPr>
        <p:spPr>
          <a:xfrm>
            <a:off x="325167" y="6363188"/>
            <a:ext cx="285467" cy="285467"/>
          </a:xfrm>
          <a:prstGeom prst="arc">
            <a:avLst>
              <a:gd name="adj1" fmla="val 16027586"/>
              <a:gd name="adj2" fmla="val 13253016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원호 50"/>
          <p:cNvSpPr/>
          <p:nvPr/>
        </p:nvSpPr>
        <p:spPr>
          <a:xfrm>
            <a:off x="373710" y="6415078"/>
            <a:ext cx="181684" cy="181684"/>
          </a:xfrm>
          <a:prstGeom prst="arc">
            <a:avLst>
              <a:gd name="adj1" fmla="val 15744314"/>
              <a:gd name="adj2" fmla="val 7942750"/>
            </a:avLst>
          </a:prstGeom>
          <a:ln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원형 51"/>
          <p:cNvSpPr/>
          <p:nvPr/>
        </p:nvSpPr>
        <p:spPr>
          <a:xfrm>
            <a:off x="424028" y="6457940"/>
            <a:ext cx="95960" cy="95960"/>
          </a:xfrm>
          <a:prstGeom prst="pie">
            <a:avLst>
              <a:gd name="adj1" fmla="val 15717003"/>
              <a:gd name="adj2" fmla="val 13237001"/>
            </a:avLst>
          </a:prstGeom>
          <a:solidFill>
            <a:srgbClr val="05DDF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-1255733" y="4527496"/>
            <a:ext cx="2952000" cy="0"/>
          </a:xfrm>
          <a:prstGeom prst="line">
            <a:avLst/>
          </a:prstGeom>
          <a:ln w="158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041C78-1441-4CA4-B1F0-58BFC6DECDE0}"/>
              </a:ext>
            </a:extLst>
          </p:cNvPr>
          <p:cNvSpPr/>
          <p:nvPr/>
        </p:nvSpPr>
        <p:spPr>
          <a:xfrm>
            <a:off x="610634" y="1327306"/>
            <a:ext cx="8455006" cy="2393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05DDFE"/>
                </a:solidFill>
              </a:rPr>
              <a:t>팀 플레이</a:t>
            </a:r>
            <a:endParaRPr lang="en-US" altLang="ko-KR" sz="1600" b="1" dirty="0">
              <a:solidFill>
                <a:srgbClr val="05DDFE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A6A6A6"/>
                </a:solidFill>
              </a:rPr>
              <a:t>QR </a:t>
            </a:r>
            <a:r>
              <a:rPr lang="ko-KR" altLang="en-US" sz="1400" dirty="0">
                <a:solidFill>
                  <a:srgbClr val="A6A6A6"/>
                </a:solidFill>
              </a:rPr>
              <a:t>코드를 활용하여 팀 구성</a:t>
            </a:r>
            <a:endParaRPr lang="en-US" altLang="ko-KR" sz="1400" dirty="0">
              <a:solidFill>
                <a:srgbClr val="A6A6A6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05DDF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68CC7A-73C6-4B6D-BC62-766F7DB92955}"/>
              </a:ext>
            </a:extLst>
          </p:cNvPr>
          <p:cNvGrpSpPr/>
          <p:nvPr/>
        </p:nvGrpSpPr>
        <p:grpSpPr>
          <a:xfrm>
            <a:off x="4375712" y="660487"/>
            <a:ext cx="3405600" cy="5425988"/>
            <a:chOff x="7783026" y="1241025"/>
            <a:chExt cx="2934180" cy="438143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130BFC5-8C81-4ECD-95BB-8AB6EA590994}"/>
                </a:ext>
              </a:extLst>
            </p:cNvPr>
            <p:cNvSpPr/>
            <p:nvPr/>
          </p:nvSpPr>
          <p:spPr>
            <a:xfrm>
              <a:off x="7790303" y="1247081"/>
              <a:ext cx="2926903" cy="4283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개체, 시계, 그리기이(가) 표시된 사진&#10;&#10;자동 생성된 설명">
              <a:extLst>
                <a:ext uri="{FF2B5EF4-FFF2-40B4-BE49-F238E27FC236}">
                  <a16:creationId xmlns:a16="http://schemas.microsoft.com/office/drawing/2014/main" id="{0224A7F9-4B95-4BEE-89CA-DD69F08B3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1" r="1035" b="2437"/>
            <a:stretch/>
          </p:blipFill>
          <p:spPr>
            <a:xfrm>
              <a:off x="7783026" y="1241025"/>
              <a:ext cx="2934180" cy="4381433"/>
            </a:xfrm>
            <a:prstGeom prst="rect">
              <a:avLst/>
            </a:prstGeom>
            <a:ln w="19050">
              <a:solidFill>
                <a:srgbClr val="05DDFE"/>
              </a:solidFill>
            </a:ln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F9325D61-B04B-4969-B598-223922BA6F2C}"/>
              </a:ext>
            </a:extLst>
          </p:cNvPr>
          <p:cNvSpPr/>
          <p:nvPr/>
        </p:nvSpPr>
        <p:spPr>
          <a:xfrm>
            <a:off x="6749856" y="1884160"/>
            <a:ext cx="84298" cy="84298"/>
          </a:xfrm>
          <a:prstGeom prst="ellipse">
            <a:avLst/>
          </a:prstGeom>
          <a:solidFill>
            <a:srgbClr val="05DDFE"/>
          </a:solidFill>
          <a:ln>
            <a:noFill/>
          </a:ln>
          <a:effectLst>
            <a:glow rad="38100">
              <a:srgbClr val="05DDFE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E7CEE36-4C32-41C6-BF5D-96817E05C480}"/>
              </a:ext>
            </a:extLst>
          </p:cNvPr>
          <p:cNvGrpSpPr/>
          <p:nvPr/>
        </p:nvGrpSpPr>
        <p:grpSpPr>
          <a:xfrm>
            <a:off x="6821809" y="1269950"/>
            <a:ext cx="2366641" cy="626555"/>
            <a:chOff x="6821809" y="1269950"/>
            <a:chExt cx="2366641" cy="62655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3CB0E09-0A42-4FA0-8D92-F6E3852D1F75}"/>
                </a:ext>
              </a:extLst>
            </p:cNvPr>
            <p:cNvCxnSpPr>
              <a:cxnSpLocks/>
              <a:stCxn id="7" idx="7"/>
            </p:cNvCxnSpPr>
            <p:nvPr/>
          </p:nvCxnSpPr>
          <p:spPr>
            <a:xfrm flipV="1">
              <a:off x="6821809" y="1269951"/>
              <a:ext cx="885788" cy="626554"/>
            </a:xfrm>
            <a:prstGeom prst="line">
              <a:avLst/>
            </a:prstGeom>
            <a:ln w="12700">
              <a:solidFill>
                <a:srgbClr val="05D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5453002-26A1-4BB9-A193-2493E22D4FF9}"/>
                </a:ext>
              </a:extLst>
            </p:cNvPr>
            <p:cNvCxnSpPr>
              <a:cxnSpLocks/>
            </p:cNvCxnSpPr>
            <p:nvPr/>
          </p:nvCxnSpPr>
          <p:spPr>
            <a:xfrm>
              <a:off x="7707597" y="1269950"/>
              <a:ext cx="1480853" cy="0"/>
            </a:xfrm>
            <a:prstGeom prst="line">
              <a:avLst/>
            </a:prstGeom>
            <a:ln w="12700">
              <a:solidFill>
                <a:srgbClr val="05D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5D36B8F-78D8-443F-ACC6-99E20F07BE83}"/>
              </a:ext>
            </a:extLst>
          </p:cNvPr>
          <p:cNvCxnSpPr>
            <a:cxnSpLocks/>
          </p:cNvCxnSpPr>
          <p:nvPr/>
        </p:nvCxnSpPr>
        <p:spPr>
          <a:xfrm>
            <a:off x="8117681" y="1279476"/>
            <a:ext cx="1073150" cy="0"/>
          </a:xfrm>
          <a:prstGeom prst="line">
            <a:avLst/>
          </a:prstGeom>
          <a:ln w="285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8F3AD5A-63D4-4FA8-8970-FE605F8D4501}"/>
              </a:ext>
            </a:extLst>
          </p:cNvPr>
          <p:cNvSpPr txBox="1"/>
          <p:nvPr/>
        </p:nvSpPr>
        <p:spPr>
          <a:xfrm>
            <a:off x="7993658" y="948448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5DDFE"/>
                </a:solidFill>
              </a:rPr>
              <a:t> </a:t>
            </a:r>
            <a:r>
              <a:rPr lang="en-US" altLang="ko-KR" dirty="0">
                <a:solidFill>
                  <a:srgbClr val="05DDFE"/>
                </a:solidFill>
              </a:rPr>
              <a:t>UserCode</a:t>
            </a:r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E895007-1937-4CDC-9819-D4D8F98A6200}"/>
              </a:ext>
            </a:extLst>
          </p:cNvPr>
          <p:cNvSpPr/>
          <p:nvPr/>
        </p:nvSpPr>
        <p:spPr>
          <a:xfrm>
            <a:off x="6011702" y="2983971"/>
            <a:ext cx="84298" cy="84298"/>
          </a:xfrm>
          <a:prstGeom prst="ellipse">
            <a:avLst/>
          </a:prstGeom>
          <a:solidFill>
            <a:srgbClr val="05DDFE"/>
          </a:solidFill>
          <a:ln>
            <a:noFill/>
          </a:ln>
          <a:effectLst>
            <a:glow rad="38100">
              <a:srgbClr val="05DDFE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91E2284-AE3C-47C9-98F3-82B9DA0A72FF}"/>
              </a:ext>
            </a:extLst>
          </p:cNvPr>
          <p:cNvGrpSpPr/>
          <p:nvPr/>
        </p:nvGrpSpPr>
        <p:grpSpPr>
          <a:xfrm>
            <a:off x="6083655" y="2369762"/>
            <a:ext cx="3231199" cy="626554"/>
            <a:chOff x="5931255" y="2217362"/>
            <a:chExt cx="3231199" cy="62655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0EDBCB9-5599-4EC9-B7E0-F9217A3B0517}"/>
                </a:ext>
              </a:extLst>
            </p:cNvPr>
            <p:cNvCxnSpPr>
              <a:cxnSpLocks/>
              <a:stCxn id="61" idx="7"/>
            </p:cNvCxnSpPr>
            <p:nvPr/>
          </p:nvCxnSpPr>
          <p:spPr>
            <a:xfrm flipV="1">
              <a:off x="5931255" y="2217362"/>
              <a:ext cx="885788" cy="626554"/>
            </a:xfrm>
            <a:prstGeom prst="line">
              <a:avLst/>
            </a:prstGeom>
            <a:ln w="12700">
              <a:solidFill>
                <a:srgbClr val="05D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8D62AFF7-0C92-4F85-956C-A46545AECC87}"/>
                </a:ext>
              </a:extLst>
            </p:cNvPr>
            <p:cNvCxnSpPr>
              <a:cxnSpLocks/>
            </p:cNvCxnSpPr>
            <p:nvPr/>
          </p:nvCxnSpPr>
          <p:spPr>
            <a:xfrm>
              <a:off x="6814770" y="2217362"/>
              <a:ext cx="2347684" cy="14806"/>
            </a:xfrm>
            <a:prstGeom prst="line">
              <a:avLst/>
            </a:prstGeom>
            <a:ln w="12700">
              <a:solidFill>
                <a:srgbClr val="05D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B8142C1-828E-4C59-8FD4-FBFDF988D686}"/>
              </a:ext>
            </a:extLst>
          </p:cNvPr>
          <p:cNvCxnSpPr>
            <a:cxnSpLocks/>
          </p:cNvCxnSpPr>
          <p:nvPr/>
        </p:nvCxnSpPr>
        <p:spPr>
          <a:xfrm>
            <a:off x="8062969" y="2384568"/>
            <a:ext cx="1251885" cy="0"/>
          </a:xfrm>
          <a:prstGeom prst="line">
            <a:avLst/>
          </a:prstGeom>
          <a:ln w="285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3B174D4-01DA-4195-B82E-6A0D5AEECE40}"/>
              </a:ext>
            </a:extLst>
          </p:cNvPr>
          <p:cNvSpPr txBox="1"/>
          <p:nvPr/>
        </p:nvSpPr>
        <p:spPr>
          <a:xfrm>
            <a:off x="7951197" y="2059961"/>
            <a:ext cx="14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5DDFE"/>
                </a:solidFill>
              </a:rPr>
              <a:t> </a:t>
            </a:r>
            <a:r>
              <a:rPr lang="en-US" altLang="ko-KR" dirty="0">
                <a:solidFill>
                  <a:srgbClr val="05DDFE"/>
                </a:solidFill>
              </a:rPr>
              <a:t>TeamName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849C359-9891-4A28-9B0F-C89649E59549}"/>
              </a:ext>
            </a:extLst>
          </p:cNvPr>
          <p:cNvSpPr/>
          <p:nvPr/>
        </p:nvSpPr>
        <p:spPr>
          <a:xfrm>
            <a:off x="6471935" y="4161321"/>
            <a:ext cx="84298" cy="84298"/>
          </a:xfrm>
          <a:prstGeom prst="ellipse">
            <a:avLst/>
          </a:prstGeom>
          <a:solidFill>
            <a:srgbClr val="05DDFE"/>
          </a:solidFill>
          <a:ln>
            <a:noFill/>
          </a:ln>
          <a:effectLst>
            <a:glow rad="38100">
              <a:srgbClr val="05DDFE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8F48AD2-B33C-4831-94F9-2526D924E2A9}"/>
              </a:ext>
            </a:extLst>
          </p:cNvPr>
          <p:cNvGrpSpPr/>
          <p:nvPr/>
        </p:nvGrpSpPr>
        <p:grpSpPr>
          <a:xfrm>
            <a:off x="6556233" y="3550606"/>
            <a:ext cx="2587767" cy="626554"/>
            <a:chOff x="5736159" y="2247166"/>
            <a:chExt cx="2587767" cy="626554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B5CDCCDF-712E-48D9-8D4D-BEFCECD58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6159" y="2247166"/>
              <a:ext cx="885788" cy="626554"/>
            </a:xfrm>
            <a:prstGeom prst="line">
              <a:avLst/>
            </a:prstGeom>
            <a:ln w="12700">
              <a:solidFill>
                <a:srgbClr val="05D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0CB284AC-C206-4B9A-9EBF-D811648CF63E}"/>
                </a:ext>
              </a:extLst>
            </p:cNvPr>
            <p:cNvCxnSpPr>
              <a:cxnSpLocks/>
            </p:cNvCxnSpPr>
            <p:nvPr/>
          </p:nvCxnSpPr>
          <p:spPr>
            <a:xfrm>
              <a:off x="6618293" y="2251625"/>
              <a:ext cx="1705633" cy="0"/>
            </a:xfrm>
            <a:prstGeom prst="line">
              <a:avLst/>
            </a:prstGeom>
            <a:ln w="12700">
              <a:solidFill>
                <a:srgbClr val="05D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9DBAAC7-FBB8-47E2-B012-10A9ABFD2B62}"/>
              </a:ext>
            </a:extLst>
          </p:cNvPr>
          <p:cNvCxnSpPr>
            <a:cxnSpLocks/>
          </p:cNvCxnSpPr>
          <p:nvPr/>
        </p:nvCxnSpPr>
        <p:spPr>
          <a:xfrm>
            <a:off x="8084001" y="3564216"/>
            <a:ext cx="1059999" cy="0"/>
          </a:xfrm>
          <a:prstGeom prst="line">
            <a:avLst/>
          </a:prstGeom>
          <a:ln w="28575">
            <a:solidFill>
              <a:srgbClr val="05D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C711897-9099-4366-85A1-13A266295F08}"/>
              </a:ext>
            </a:extLst>
          </p:cNvPr>
          <p:cNvSpPr txBox="1"/>
          <p:nvPr/>
        </p:nvSpPr>
        <p:spPr>
          <a:xfrm>
            <a:off x="7956593" y="3256517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5DDFE"/>
                </a:solidFill>
              </a:rPr>
              <a:t> </a:t>
            </a:r>
            <a:r>
              <a:rPr lang="en-US" altLang="ko-KR" dirty="0">
                <a:solidFill>
                  <a:srgbClr val="05DDFE"/>
                </a:solidFill>
              </a:rPr>
              <a:t>Members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04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  <p:bldP spid="7" grpId="0" animBg="1"/>
      <p:bldP spid="60" grpId="0"/>
      <p:bldP spid="61" grpId="0" animBg="1"/>
      <p:bldP spid="66" grpId="0"/>
      <p:bldP spid="73" grpId="0" animBg="1"/>
      <p:bldP spid="7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749</Words>
  <Application>Microsoft Office PowerPoint</Application>
  <PresentationFormat>와이드스크린</PresentationFormat>
  <Paragraphs>326</Paragraphs>
  <Slides>34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휴먼둥근헤드라인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jjangyune@office.skhu.ac.kr</dc:creator>
  <cp:lastModifiedBy>jjangyune@office.skhu.ac.kr</cp:lastModifiedBy>
  <cp:revision>8</cp:revision>
  <dcterms:created xsi:type="dcterms:W3CDTF">2020-06-24T10:04:06Z</dcterms:created>
  <dcterms:modified xsi:type="dcterms:W3CDTF">2020-06-29T12:21:11Z</dcterms:modified>
</cp:coreProperties>
</file>